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6192" r:id="rId2"/>
    <p:sldMasterId id="2147486254" r:id="rId3"/>
  </p:sldMasterIdLst>
  <p:notesMasterIdLst>
    <p:notesMasterId r:id="rId26"/>
  </p:notesMasterIdLst>
  <p:handoutMasterIdLst>
    <p:handoutMasterId r:id="rId27"/>
  </p:handoutMasterIdLst>
  <p:sldIdLst>
    <p:sldId id="256" r:id="rId4"/>
    <p:sldId id="2147479123" r:id="rId5"/>
    <p:sldId id="2147479124" r:id="rId6"/>
    <p:sldId id="2147479125" r:id="rId7"/>
    <p:sldId id="2147479126" r:id="rId8"/>
    <p:sldId id="2147479127" r:id="rId9"/>
    <p:sldId id="2147479130" r:id="rId10"/>
    <p:sldId id="2147479131" r:id="rId11"/>
    <p:sldId id="2147479133" r:id="rId12"/>
    <p:sldId id="2147479137" r:id="rId13"/>
    <p:sldId id="2147479143" r:id="rId14"/>
    <p:sldId id="2147479138" r:id="rId15"/>
    <p:sldId id="2147479139" r:id="rId16"/>
    <p:sldId id="2147479141" r:id="rId17"/>
    <p:sldId id="2147479140" r:id="rId18"/>
    <p:sldId id="2147479144" r:id="rId19"/>
    <p:sldId id="2147479145" r:id="rId20"/>
    <p:sldId id="2147479142" r:id="rId21"/>
    <p:sldId id="2147479134" r:id="rId22"/>
    <p:sldId id="2147479135" r:id="rId23"/>
    <p:sldId id="2147479146" r:id="rId24"/>
    <p:sldId id="2147479085"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E73B093-272F-4B67-9BF3-77B6D28477AA}">
          <p14:sldIdLst>
            <p14:sldId id="256"/>
          </p14:sldIdLst>
        </p14:section>
        <p14:section name="Content" id="{7028B2BF-538D-4B68-B876-448D5D26CDFF}">
          <p14:sldIdLst>
            <p14:sldId id="2147479123"/>
            <p14:sldId id="2147479124"/>
            <p14:sldId id="2147479125"/>
            <p14:sldId id="2147479126"/>
            <p14:sldId id="2147479127"/>
            <p14:sldId id="2147479130"/>
            <p14:sldId id="2147479131"/>
            <p14:sldId id="2147479133"/>
            <p14:sldId id="2147479137"/>
            <p14:sldId id="2147479143"/>
            <p14:sldId id="2147479138"/>
            <p14:sldId id="2147479139"/>
            <p14:sldId id="2147479141"/>
            <p14:sldId id="2147479140"/>
            <p14:sldId id="2147479144"/>
            <p14:sldId id="2147479145"/>
            <p14:sldId id="2147479142"/>
            <p14:sldId id="2147479134"/>
            <p14:sldId id="2147479135"/>
            <p14:sldId id="2147479146"/>
          </p14:sldIdLst>
        </p14:section>
        <p14:section name="Conclusion" id="{2176C28C-37E6-4E94-9DEF-56D037B6FA04}">
          <p14:sldIdLst>
            <p14:sldId id="2147479085"/>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7865"/>
    <a:srgbClr val="00AE94"/>
    <a:srgbClr val="039B82"/>
    <a:srgbClr val="434343"/>
    <a:srgbClr val="FEF000"/>
    <a:srgbClr val="29446F"/>
    <a:srgbClr val="C1C1C1"/>
    <a:srgbClr val="0078D3"/>
    <a:srgbClr val="64A396"/>
    <a:srgbClr val="4794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DA107C-BED3-4004-9CAC-B7861F8332D4}" v="1" dt="2023-09-07T23:25:59.4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0408"/>
  </p:normalViewPr>
  <p:slideViewPr>
    <p:cSldViewPr snapToGrid="0">
      <p:cViewPr varScale="1">
        <p:scale>
          <a:sx n="77" d="100"/>
          <a:sy n="77" d="100"/>
        </p:scale>
        <p:origin x="1356" y="64"/>
      </p:cViewPr>
      <p:guideLst>
        <p:guide orient="horz" pos="640"/>
        <p:guide pos="3840"/>
      </p:guideLst>
    </p:cSldViewPr>
  </p:slideViewPr>
  <p:notesTextViewPr>
    <p:cViewPr>
      <p:scale>
        <a:sx n="150" d="100"/>
        <a:sy n="150" d="100"/>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8/10/relationships/authors" Targe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9/13/2023 12:28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9/13/2023 12:28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73483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Real-time analytics in Fabric we want to bring the paradigm shift that happened in our real lives to the business world. </a:t>
            </a:r>
          </a:p>
          <a:p>
            <a:endParaRPr lang="en-GB" dirty="0"/>
          </a:p>
          <a:p>
            <a:r>
              <a:rPr lang="en-GB" dirty="0"/>
              <a:t>In the same way today you can just go and buy books, music or movies online, we want you to have the same “easy to use” and friendly experience when it comes to working with real-time data.</a:t>
            </a:r>
          </a:p>
          <a:p>
            <a:endParaRPr lang="en-GB" dirty="0"/>
          </a:p>
          <a:p>
            <a:r>
              <a:rPr lang="en-GB" dirty="0"/>
              <a:t>By democratizing data for both citizen and advanced data scientists, we created a powerful analytics solutions that can be used by anyone in you organization, regardless of their expertise or job duties. </a:t>
            </a:r>
          </a:p>
          <a:p>
            <a:endParaRPr lang="en-GB" dirty="0"/>
          </a:p>
          <a:p>
            <a:r>
              <a:rPr lang="en-GB" dirty="0"/>
              <a:t>The result is a more agile, data-driven organization that is better equipped to take on the challenges of today's dynamic business environment.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876052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900" b="0" i="0" dirty="0">
                <a:solidFill>
                  <a:srgbClr val="000000"/>
                </a:solidFill>
                <a:effectLst/>
                <a:latin typeface="Segoe UI" panose="020B0502040204020203" pitchFamily="34" charset="0"/>
              </a:rPr>
              <a:t>The Real-time Analytics experience in Fabric, is built on top of Azure Data Explorer Engine</a:t>
            </a:r>
            <a:r>
              <a:rPr lang="en-CH" sz="900" b="0" i="0" dirty="0">
                <a:solidFill>
                  <a:schemeClr val="tx1"/>
                </a:solidFill>
                <a:effectLst/>
                <a:latin typeface="Segoe UI" panose="020B0502040204020203" pitchFamily="34" charset="0"/>
              </a:rPr>
              <a:t>, AKA Kusto, </a:t>
            </a:r>
            <a:r>
              <a:rPr lang="en-GB" sz="900" b="0" i="0" dirty="0">
                <a:solidFill>
                  <a:srgbClr val="000000"/>
                </a:solidFill>
                <a:effectLst/>
                <a:latin typeface="Segoe UI" panose="020B0502040204020203" pitchFamily="34" charset="0"/>
              </a:rPr>
              <a:t>with a </a:t>
            </a:r>
            <a:r>
              <a:rPr lang="en-GB" b="0" i="0" dirty="0">
                <a:solidFill>
                  <a:srgbClr val="000000"/>
                </a:solidFill>
                <a:effectLst/>
                <a:latin typeface="Segoe UI" panose="020B0502040204020203" pitchFamily="34" charset="0"/>
              </a:rPr>
              <a:t>focus on accessibility, having full integration with other Fabric experiences</a:t>
            </a:r>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944604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Segoe UI" panose="020B0502040204020203" pitchFamily="34" charset="0"/>
              </a:rPr>
              <a:t>Here’s how we reduce complexity with Real-time Analytics in Fabric.</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Fabric offers support for a single logical copy of your data, to help maintain consistency and eliminate data silos.</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Streaming ingestion is enabled by default, so you can import data continuously.</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Data is partitioned by both time and hash by default, so you don’t need to worry about scalability and query performance during data ingestion. </a:t>
            </a:r>
          </a:p>
          <a:p>
            <a:endParaRPr lang="en-GB"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000000"/>
                </a:solidFill>
                <a:effectLst/>
                <a:latin typeface="Segoe UI" panose="020B0502040204020203" pitchFamily="34" charset="0"/>
              </a:rPr>
              <a:t>Also, data is indexed by default, making it easy to search and </a:t>
            </a:r>
            <a:r>
              <a:rPr lang="en-GB" b="0" i="0" dirty="0" err="1">
                <a:solidFill>
                  <a:srgbClr val="000000"/>
                </a:solidFill>
                <a:effectLst/>
                <a:latin typeface="Segoe UI" panose="020B0502040204020203" pitchFamily="34" charset="0"/>
              </a:rPr>
              <a:t>analyze</a:t>
            </a:r>
            <a:r>
              <a:rPr lang="en-GB" b="0" i="0" dirty="0">
                <a:solidFill>
                  <a:srgbClr val="000000"/>
                </a:solidFill>
                <a:effectLst/>
                <a:latin typeface="Segoe UI" panose="020B0502040204020203" pitchFamily="34" charset="0"/>
              </a:rPr>
              <a:t> later.</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There’s native support for structured, semi-structured, and free text data, so you can </a:t>
            </a:r>
            <a:r>
              <a:rPr lang="en-GB" b="0" i="0" dirty="0" err="1">
                <a:solidFill>
                  <a:srgbClr val="000000"/>
                </a:solidFill>
                <a:effectLst/>
                <a:latin typeface="Segoe UI" panose="020B0502040204020203" pitchFamily="34" charset="0"/>
              </a:rPr>
              <a:t>analyze</a:t>
            </a:r>
            <a:r>
              <a:rPr lang="en-GB" b="0" i="0" dirty="0">
                <a:solidFill>
                  <a:srgbClr val="000000"/>
                </a:solidFill>
                <a:effectLst/>
                <a:latin typeface="Segoe UI" panose="020B0502040204020203" pitchFamily="34" charset="0"/>
              </a:rPr>
              <a:t> any type of data in your organization.</a:t>
            </a:r>
          </a:p>
          <a:p>
            <a:endParaRPr lang="en-GB"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000000"/>
                </a:solidFill>
                <a:effectLst/>
                <a:latin typeface="Segoe UI" panose="020B0502040204020203" pitchFamily="34" charset="0"/>
              </a:rPr>
              <a:t>For example, our solutions will automatically infer the shape of the data and create tables based on that shape.</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Also, you can transform data in-place as needed without moving it to a separate system.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596277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000000"/>
                </a:solidFill>
                <a:effectLst/>
                <a:latin typeface="Segoe UI" panose="020B0502040204020203" pitchFamily="34" charset="0"/>
              </a:rPr>
              <a:t>By being integrated with other Fabric experiences, Real-time analytics also simplifies how you work with your data. </a:t>
            </a:r>
          </a:p>
          <a:p>
            <a:pPr marL="171450" indent="-171450">
              <a:buFontTx/>
              <a:buChar char="-"/>
            </a:pPr>
            <a:endParaRPr lang="en-GB" b="0" i="0" dirty="0">
              <a:solidFill>
                <a:srgbClr val="000000"/>
              </a:solidFill>
              <a:effectLst/>
              <a:latin typeface="Segoe UI" panose="020B0502040204020203" pitchFamily="34" charset="0"/>
            </a:endParaRPr>
          </a:p>
          <a:p>
            <a:pPr marL="171450" indent="-171450">
              <a:buFontTx/>
              <a:buChar char="-"/>
            </a:pPr>
            <a:r>
              <a:rPr lang="en-GB" b="0" i="0" dirty="0">
                <a:solidFill>
                  <a:srgbClr val="000000"/>
                </a:solidFill>
                <a:effectLst/>
                <a:latin typeface="Segoe UI" panose="020B0502040204020203" pitchFamily="34" charset="0"/>
              </a:rPr>
              <a:t>You can easily create Power BI reports on every dataset or explore them via notebooks. </a:t>
            </a:r>
          </a:p>
          <a:p>
            <a:pPr marL="171450" indent="-171450">
              <a:buFontTx/>
              <a:buChar char="-"/>
            </a:pPr>
            <a:endParaRPr lang="en-GB" b="0" i="0" dirty="0">
              <a:solidFill>
                <a:srgbClr val="000000"/>
              </a:solidFill>
              <a:effectLst/>
              <a:latin typeface="Segoe UI" panose="020B0502040204020203" pitchFamily="34" charset="0"/>
            </a:endParaRPr>
          </a:p>
          <a:p>
            <a:pPr marL="171450" indent="-171450">
              <a:buFontTx/>
              <a:buChar char="-"/>
            </a:pPr>
            <a:r>
              <a:rPr lang="en-GB" b="0" i="0" dirty="0">
                <a:solidFill>
                  <a:srgbClr val="000000"/>
                </a:solidFill>
                <a:effectLst/>
                <a:latin typeface="Segoe UI" panose="020B0502040204020203" pitchFamily="34" charset="0"/>
              </a:rPr>
              <a:t>By-default integration with event streaming sources lets you ingest data in real-time from sources like Azure Event Hubs.</a:t>
            </a:r>
          </a:p>
          <a:p>
            <a:pPr marL="171450" indent="-171450">
              <a:buFontTx/>
              <a:buChar char="-"/>
            </a:pPr>
            <a:endParaRPr lang="en-GB" b="0" i="0" dirty="0">
              <a:solidFill>
                <a:srgbClr val="000000"/>
              </a:solidFill>
              <a:effectLst/>
              <a:latin typeface="Segoe UI" panose="020B0502040204020203" pitchFamily="34" charset="0"/>
            </a:endParaRPr>
          </a:p>
          <a:p>
            <a:pPr marL="171450" indent="-171450">
              <a:buFontTx/>
              <a:buChar char="-"/>
            </a:pPr>
            <a:r>
              <a:rPr lang="en-GB" b="0" i="0" dirty="0">
                <a:solidFill>
                  <a:srgbClr val="000000"/>
                </a:solidFill>
                <a:effectLst/>
                <a:latin typeface="Segoe UI" panose="020B0502040204020203" pitchFamily="34" charset="0"/>
              </a:rPr>
              <a:t>All this can be achieved via a no-code, drag and drop user experience.</a:t>
            </a:r>
          </a:p>
          <a:p>
            <a:pPr marL="171450" indent="-171450">
              <a:buFontTx/>
              <a:buChar char="-"/>
            </a:pPr>
            <a:endParaRPr lang="en-GB" b="0" i="0" dirty="0">
              <a:solidFill>
                <a:srgbClr val="000000"/>
              </a:solidFill>
              <a:effectLst/>
              <a:latin typeface="Segoe UI" panose="020B0502040204020203" pitchFamily="34" charset="0"/>
            </a:endParaRPr>
          </a:p>
          <a:p>
            <a:pPr marL="171450" indent="-171450">
              <a:buFontTx/>
              <a:buChar char="-"/>
            </a:pPr>
            <a:r>
              <a:rPr lang="en-GB" b="0" i="0" dirty="0">
                <a:solidFill>
                  <a:srgbClr val="000000"/>
                </a:solidFill>
                <a:effectLst/>
                <a:latin typeface="Segoe UI" panose="020B0502040204020203" pitchFamily="34" charset="0"/>
              </a:rPr>
              <a:t>This helps to ensure that everyone has access to the same data and insights, which is essential for making informed business decisions.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02919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4400" b="0" i="0" dirty="0">
                <a:solidFill>
                  <a:srgbClr val="000000"/>
                </a:solidFill>
                <a:effectLst/>
                <a:latin typeface="Segoe UI" panose="020B0502040204020203" pitchFamily="34" charset="0"/>
              </a:rPr>
              <a:t>Thanks to being powered by Azure Data Explorer, you can store, query, and gain insights into vast amounts of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44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4400" b="0" i="0" dirty="0">
                <a:solidFill>
                  <a:srgbClr val="000000"/>
                </a:solidFill>
                <a:effectLst/>
                <a:latin typeface="Segoe UI" panose="020B0502040204020203" pitchFamily="34" charset="0"/>
              </a:rPr>
              <a:t>The system is highly scalable and optimized for performance, able to adjust capacity to your usage patterns and needs, allowing for seamless performance no matter the number of users.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44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4400" b="0" i="0" dirty="0">
                <a:solidFill>
                  <a:srgbClr val="000000"/>
                </a:solidFill>
                <a:effectLst/>
                <a:latin typeface="Segoe UI" panose="020B0502040204020203" pitchFamily="34" charset="0"/>
              </a:rPr>
              <a:t>With an intuitive query language like KQL, everything is easy to get started with.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44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4400" b="0" i="0" dirty="0">
                <a:solidFill>
                  <a:srgbClr val="000000"/>
                </a:solidFill>
                <a:effectLst/>
                <a:latin typeface="Segoe UI" panose="020B0502040204020203" pitchFamily="34" charset="0"/>
              </a:rPr>
              <a:t>Also, the system is fully managed, so you can focus on your data and your business, without having to worry about scaling or partitioning.</a:t>
            </a:r>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79198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000000"/>
                </a:solidFill>
                <a:effectLst/>
                <a:latin typeface="Segoe UI" panose="020B0502040204020203" pitchFamily="34" charset="0"/>
              </a:rPr>
              <a:t>Also, by being fully integrated with other Fabric experiences, with Real-time Analytics, we've solved the single source of truth problem.</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We've consolidated all your data into one central workspace, so you can be confident that you're working with the most accurate, up-to-date information. </a:t>
            </a:r>
          </a:p>
          <a:p>
            <a:endParaRPr lang="en-GB" b="0" i="0" dirty="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505239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artifacts M</a:t>
            </a:r>
            <a:r>
              <a:rPr lang="en-CH" dirty="0"/>
              <a:t>essaging with Even Hubs</a:t>
            </a:r>
            <a:r>
              <a:rPr lang="en-US" dirty="0"/>
              <a:t>t</a:t>
            </a:r>
            <a:r>
              <a:rPr lang="en-CH" dirty="0"/>
              <a:t>, KQL database, KQL queryset. </a:t>
            </a:r>
          </a:p>
          <a:p>
            <a:r>
              <a:rPr lang="en-CH" dirty="0"/>
              <a:t>Any data soource: different clouds, on prem. CSV, parquet.</a:t>
            </a:r>
          </a:p>
          <a:p>
            <a:r>
              <a:rPr lang="en-CH" dirty="0"/>
              <a:t>You can query text, json, arrays, structured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53769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Built-in streaming. 200gb per core per minute</a:t>
            </a:r>
          </a:p>
          <a:p>
            <a:r>
              <a:rPr lang="en-CH"/>
              <a:t>Access the data in seconds, once ingested</a:t>
            </a:r>
          </a:p>
          <a:p>
            <a:r>
              <a:rPr lang="en-CH"/>
              <a:t>Suppots time series.</a:t>
            </a:r>
          </a:p>
          <a:p>
            <a:endParaRPr lang="en-CH"/>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68271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Some of the highlighted industry scenarios for Real-time Analytics are IOT Analytics and Log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03799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you can extend across different industries, like:</a:t>
            </a:r>
          </a:p>
          <a:p>
            <a:endParaRPr lang="en-GB" dirty="0"/>
          </a:p>
          <a:p>
            <a:r>
              <a:rPr lang="en-GB" dirty="0"/>
              <a:t>Cybersecurity</a:t>
            </a:r>
          </a:p>
          <a:p>
            <a:endParaRPr lang="en-GB" dirty="0"/>
          </a:p>
          <a:p>
            <a:r>
              <a:rPr lang="en-GB" dirty="0"/>
              <a:t>Asset tracking and management</a:t>
            </a:r>
          </a:p>
          <a:p>
            <a:endParaRPr lang="en-GB" dirty="0"/>
          </a:p>
          <a:p>
            <a:r>
              <a:rPr lang="en-GB" dirty="0"/>
              <a:t>Predictive maintenance</a:t>
            </a:r>
          </a:p>
          <a:p>
            <a:endParaRPr lang="en-GB" dirty="0"/>
          </a:p>
          <a:p>
            <a:r>
              <a:rPr lang="en-GB" dirty="0"/>
              <a:t>Supply chain optimization</a:t>
            </a:r>
          </a:p>
          <a:p>
            <a:endParaRPr lang="en-GB" dirty="0"/>
          </a:p>
          <a:p>
            <a:r>
              <a:rPr lang="en-GB" dirty="0"/>
              <a:t>Customer experience</a:t>
            </a:r>
          </a:p>
          <a:p>
            <a:endParaRPr lang="en-GB" dirty="0"/>
          </a:p>
          <a:p>
            <a:r>
              <a:rPr lang="en-GB" dirty="0"/>
              <a:t>Energy management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52078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Menlo" panose="020B0609030804020204" pitchFamily="49" charset="0"/>
              </a:rPr>
              <a:t>In the past, accessing data was a challenge. </a:t>
            </a:r>
          </a:p>
          <a:p>
            <a:endParaRPr lang="en-GB" b="0" dirty="0">
              <a:solidFill>
                <a:srgbClr val="D4D4D4"/>
              </a:solidFill>
              <a:effectLst/>
              <a:latin typeface="Menlo" panose="020B0609030804020204" pitchFamily="49" charset="0"/>
            </a:endParaRPr>
          </a:p>
          <a:p>
            <a:r>
              <a:rPr lang="en-GB" b="0" dirty="0">
                <a:solidFill>
                  <a:srgbClr val="D4D4D4"/>
                </a:solidFill>
                <a:effectLst/>
                <a:latin typeface="Menlo" panose="020B0609030804020204" pitchFamily="49" charset="0"/>
              </a:rPr>
              <a:t>To read a book, you had to go to a library or buy a copy. </a:t>
            </a:r>
          </a:p>
          <a:p>
            <a:endParaRPr lang="en-GB" b="0" dirty="0">
              <a:solidFill>
                <a:srgbClr val="D4D4D4"/>
              </a:solidFill>
              <a:effectLst/>
              <a:latin typeface="Menlo" panose="020B0609030804020204" pitchFamily="49" charset="0"/>
            </a:endParaRPr>
          </a:p>
          <a:p>
            <a:r>
              <a:rPr lang="en-GB" b="0" dirty="0">
                <a:solidFill>
                  <a:srgbClr val="D4D4D4"/>
                </a:solidFill>
                <a:effectLst/>
                <a:latin typeface="Menlo" panose="020B0609030804020204" pitchFamily="49" charset="0"/>
              </a:rPr>
              <a:t>To see a movie, you had to go to the cinema or wait for it to air on TV. </a:t>
            </a:r>
          </a:p>
          <a:p>
            <a:endParaRPr lang="en-GB" b="0" dirty="0">
              <a:solidFill>
                <a:srgbClr val="D4D4D4"/>
              </a:solidFill>
              <a:effectLst/>
              <a:latin typeface="Menlo" panose="020B0609030804020204" pitchFamily="49" charset="0"/>
            </a:endParaRPr>
          </a:p>
          <a:p>
            <a:r>
              <a:rPr lang="en-GB" b="0" dirty="0">
                <a:solidFill>
                  <a:srgbClr val="D4D4D4"/>
                </a:solidFill>
                <a:effectLst/>
                <a:latin typeface="Menlo" panose="020B0609030804020204" pitchFamily="49" charset="0"/>
              </a:rPr>
              <a:t>And to listen to music, you had to buy a CD or cassette tape, or wait for your </a:t>
            </a:r>
            <a:r>
              <a:rPr lang="en-GB" b="0" dirty="0" err="1">
                <a:solidFill>
                  <a:srgbClr val="D4D4D4"/>
                </a:solidFill>
                <a:effectLst/>
                <a:latin typeface="Menlo" panose="020B0609030804020204" pitchFamily="49" charset="0"/>
              </a:rPr>
              <a:t>favorite</a:t>
            </a:r>
            <a:r>
              <a:rPr lang="en-GB" b="0" dirty="0">
                <a:solidFill>
                  <a:srgbClr val="D4D4D4"/>
                </a:solidFill>
                <a:effectLst/>
                <a:latin typeface="Menlo" panose="020B0609030804020204" pitchFamily="49" charset="0"/>
              </a:rPr>
              <a:t> song to play on the radio.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9/13/2023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8244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Also you can use real-time analytics for scenarios like </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Inventory management</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Quality control</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Environmental monitoring</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Fleet management</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Health and safety </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Basically, if you have time based events that require data streaming, like telemetry data, then with Real-time analytic you are at the right place.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675310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rPr>
              <a:t>As you could see in the demo, </a:t>
            </a:r>
          </a:p>
          <a:p>
            <a:pPr algn="l">
              <a:buFont typeface="Arial" panose="020B0604020202020204" pitchFamily="34" charset="0"/>
              <a:buChar char="•"/>
            </a:pPr>
            <a:endParaRPr lang="en-GB" b="0" i="0" u="none" strike="noStrike" dirty="0">
              <a:solidFill>
                <a:srgbClr val="161616"/>
              </a:solidFill>
              <a:effectLst/>
              <a:latin typeface="Segoe UI" panose="020B0502040204020203" pitchFamily="34" charset="0"/>
            </a:endParaRP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rPr>
              <a:t>You can stream data from Event Hubs directly into Real-Time Analytics. </a:t>
            </a:r>
          </a:p>
          <a:p>
            <a:pPr algn="l">
              <a:buFont typeface="Arial" panose="020B0604020202020204" pitchFamily="34" charset="0"/>
              <a:buChar char="•"/>
            </a:pPr>
            <a:endParaRPr lang="en-GB" b="0" i="0" u="none" strike="noStrike" dirty="0">
              <a:solidFill>
                <a:srgbClr val="161616"/>
              </a:solidFill>
              <a:effectLst/>
              <a:latin typeface="Segoe UI" panose="020B0502040204020203" pitchFamily="34" charset="0"/>
            </a:endParaRP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rPr>
              <a:t>The underlying Kusto engine is able to detect the data format, and infer the database table structure from it. </a:t>
            </a:r>
          </a:p>
          <a:p>
            <a:pPr algn="l">
              <a:buFont typeface="Arial" panose="020B0604020202020204" pitchFamily="34" charset="0"/>
              <a:buChar char="•"/>
            </a:pPr>
            <a:endParaRPr lang="en-GB" b="0" i="0" u="none" strike="noStrike" dirty="0">
              <a:solidFill>
                <a:srgbClr val="161616"/>
              </a:solidFill>
              <a:effectLst/>
              <a:latin typeface="Segoe UI" panose="020B0502040204020203" pitchFamily="34" charset="0"/>
            </a:endParaRP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rPr>
              <a:t>Then you can query the data directly by using KQL. </a:t>
            </a:r>
          </a:p>
          <a:p>
            <a:pPr algn="l">
              <a:buFont typeface="Arial" panose="020B0604020202020204" pitchFamily="34" charset="0"/>
              <a:buChar char="•"/>
            </a:pPr>
            <a:endParaRPr lang="en-GB" b="0" i="0" u="none" strike="noStrike" dirty="0">
              <a:solidFill>
                <a:srgbClr val="161616"/>
              </a:solidFill>
              <a:effectLst/>
              <a:latin typeface="Segoe UI" panose="020B0502040204020203" pitchFamily="34" charset="0"/>
            </a:endParaRP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rPr>
              <a:t>Thanks to the Power BI integration, you can visualize the data to gain powerful insights from it, all into a managed experience in Fabric.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90673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115569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D4D4D4"/>
                </a:solidFill>
                <a:effectLst/>
                <a:latin typeface="Menlo" panose="020B0609030804020204" pitchFamily="49" charset="0"/>
              </a:rPr>
              <a:t>But today, things have changed. </a:t>
            </a:r>
          </a:p>
          <a:p>
            <a:endParaRPr lang="en-GB" b="0" dirty="0">
              <a:solidFill>
                <a:srgbClr val="D4D4D4"/>
              </a:solidFill>
              <a:effectLst/>
              <a:latin typeface="Menlo" panose="020B0609030804020204" pitchFamily="49" charset="0"/>
            </a:endParaRPr>
          </a:p>
          <a:p>
            <a:r>
              <a:rPr lang="en-GB" b="0" dirty="0">
                <a:solidFill>
                  <a:srgbClr val="D4D4D4"/>
                </a:solidFill>
                <a:effectLst/>
                <a:latin typeface="Menlo" panose="020B0609030804020204" pitchFamily="49" charset="0"/>
              </a:rPr>
              <a:t>The internet has revolutionized the way we consume data, making it more accessible to everyone. </a:t>
            </a:r>
          </a:p>
          <a:p>
            <a:endParaRPr lang="en-GB" b="0" dirty="0">
              <a:solidFill>
                <a:srgbClr val="D4D4D4"/>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dirty="0">
                <a:solidFill>
                  <a:srgbClr val="D4D4D4"/>
                </a:solidFill>
                <a:effectLst/>
                <a:latin typeface="Menlo" panose="020B0609030804020204" pitchFamily="49" charset="0"/>
              </a:rPr>
              <a:t>A huge variety of applications have made it easier than ever to consume data on the go. For example, if you want to read a book, you can download it onto your e-reader or tablet using your </a:t>
            </a:r>
            <a:r>
              <a:rPr lang="en-GB" b="0" dirty="0" err="1">
                <a:solidFill>
                  <a:srgbClr val="D4D4D4"/>
                </a:solidFill>
                <a:effectLst/>
                <a:latin typeface="Menlo" panose="020B0609030804020204" pitchFamily="49" charset="0"/>
              </a:rPr>
              <a:t>favorite</a:t>
            </a:r>
            <a:r>
              <a:rPr lang="en-GB" b="0" dirty="0">
                <a:solidFill>
                  <a:srgbClr val="D4D4D4"/>
                </a:solidFill>
                <a:effectLst/>
                <a:latin typeface="Menlo" panose="020B0609030804020204" pitchFamily="49" charset="0"/>
              </a:rPr>
              <a:t> e-book store. This means you no longer have to visit a physical library or bookstore to get a copy.</a:t>
            </a:r>
          </a:p>
          <a:p>
            <a:endParaRPr lang="en-GB" b="0" dirty="0">
              <a:solidFill>
                <a:srgbClr val="D4D4D4"/>
              </a:solidFill>
              <a:effectLst/>
              <a:latin typeface="Menlo" panose="020B0609030804020204" pitchFamily="49"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9/13/2023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612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Now, you can access a vast array of digital content from anywhere in the world, directly from your mobile phone.</a:t>
            </a:r>
          </a:p>
          <a:p>
            <a:endParaRPr lang="en-GB" b="0" dirty="0">
              <a:solidFill>
                <a:srgbClr val="D4D4D4"/>
              </a:solidFill>
              <a:effectLst/>
              <a:latin typeface="Menlo" panose="020B0609030804020204" pitchFamily="49"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9/13/2023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558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dirty="0">
                <a:solidFill>
                  <a:srgbClr val="D4D4D4"/>
                </a:solidFill>
                <a:effectLst/>
                <a:latin typeface="Menlo" panose="020B0609030804020204" pitchFamily="49" charset="0"/>
              </a:rPr>
              <a:t>The same goes for movies and TV shows. You no longer have to wait for your </a:t>
            </a:r>
            <a:r>
              <a:rPr lang="en-GB" b="0" dirty="0" err="1">
                <a:solidFill>
                  <a:srgbClr val="D4D4D4"/>
                </a:solidFill>
                <a:effectLst/>
                <a:latin typeface="Menlo" panose="020B0609030804020204" pitchFamily="49" charset="0"/>
              </a:rPr>
              <a:t>favorite</a:t>
            </a:r>
            <a:r>
              <a:rPr lang="en-GB" b="0" dirty="0">
                <a:solidFill>
                  <a:srgbClr val="D4D4D4"/>
                </a:solidFill>
                <a:effectLst/>
                <a:latin typeface="Menlo" panose="020B0609030804020204" pitchFamily="49" charset="0"/>
              </a:rPr>
              <a:t> program to air on TV or go to the cinema to see a new release. Streaming services provide unlimited access to an enormous library of content, available anytime and anywhere, right from your smartphone.</a:t>
            </a:r>
          </a:p>
          <a:p>
            <a:endParaRPr lang="en-CH"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b="0" dirty="0">
                <a:solidFill>
                  <a:srgbClr val="D4D4D4"/>
                </a:solidFill>
                <a:effectLst/>
                <a:latin typeface="Menlo" panose="020B0609030804020204" pitchFamily="49" charset="0"/>
              </a:rPr>
              <a:t>This shift has truly democratized the way we consume data. Today, most of these activities are done from applications, accessed from your phone.</a:t>
            </a:r>
          </a:p>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63146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Cloud platforms provide the backbone for these experiences, hosting and </a:t>
            </a:r>
            <a:r>
              <a:rPr lang="en-GB" b="0" err="1">
                <a:solidFill>
                  <a:srgbClr val="D4D4D4"/>
                </a:solidFill>
                <a:effectLst/>
                <a:latin typeface="Menlo" panose="020B0609030804020204" pitchFamily="49" charset="0"/>
              </a:rPr>
              <a:t>analyzing</a:t>
            </a:r>
            <a:r>
              <a:rPr lang="en-GB" b="0">
                <a:solidFill>
                  <a:srgbClr val="D4D4D4"/>
                </a:solidFill>
                <a:effectLst/>
                <a:latin typeface="Menlo" panose="020B0609030804020204" pitchFamily="49" charset="0"/>
              </a:rPr>
              <a:t> the vast amounts of data that drive them.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a:solidFill>
                <a:srgbClr val="D4D4D4"/>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These platforms are accessible from anywhere in the world, on any device, making it easy to access this data on the go.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a:solidFill>
                <a:srgbClr val="D4D4D4"/>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Data then, has become interactive, on demand, and available to everyone. </a:t>
            </a:r>
          </a:p>
          <a:p>
            <a:endParaRPr lang="en-CH"/>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11083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This has been made possible by the evolution of cloud technologies and cloud platforms. </a:t>
            </a:r>
          </a:p>
          <a:p>
            <a:endParaRPr lang="en-GB" b="0" i="0">
              <a:solidFill>
                <a:srgbClr val="000000"/>
              </a:solidFill>
              <a:effectLst/>
              <a:latin typeface="Segoe UI" panose="020B0502040204020203" pitchFamily="34" charset="0"/>
            </a:endParaRPr>
          </a:p>
          <a:p>
            <a:r>
              <a:rPr lang="en-GB" b="0" i="0">
                <a:solidFill>
                  <a:srgbClr val="000000"/>
                </a:solidFill>
                <a:effectLst/>
                <a:latin typeface="Segoe UI" panose="020B0502040204020203" pitchFamily="34" charset="0"/>
              </a:rPr>
              <a:t>Over the past few years, they have become capable of supporting terabytes of data with low latency and high freshness. </a:t>
            </a:r>
          </a:p>
          <a:p>
            <a:endParaRPr lang="en-GB" b="0" i="0">
              <a:solidFill>
                <a:srgbClr val="000000"/>
              </a:solidFill>
              <a:effectLst/>
              <a:latin typeface="Segoe UI" panose="020B0502040204020203" pitchFamily="34" charset="0"/>
            </a:endParaRPr>
          </a:p>
          <a:p>
            <a:r>
              <a:rPr lang="en-GB" b="0" i="0">
                <a:solidFill>
                  <a:srgbClr val="000000"/>
                </a:solidFill>
                <a:effectLst/>
                <a:latin typeface="Segoe UI" panose="020B0502040204020203" pitchFamily="34" charset="0"/>
              </a:rPr>
              <a:t>Streaming data, from injection to query, is easily accessible by customers. Additionally, data is pre-indexed and pre-partitioned by default.</a:t>
            </a:r>
          </a:p>
          <a:p>
            <a:endParaRPr lang="en-GB" b="0" i="0">
              <a:solidFill>
                <a:srgbClr val="000000"/>
              </a:solidFill>
              <a:effectLst/>
              <a:latin typeface="Segoe UI" panose="020B0502040204020203" pitchFamily="34" charset="0"/>
            </a:endParaRPr>
          </a:p>
          <a:p>
            <a:r>
              <a:rPr lang="en-GB" b="0" i="0">
                <a:solidFill>
                  <a:srgbClr val="000000"/>
                </a:solidFill>
                <a:effectLst/>
                <a:latin typeface="Segoe UI" panose="020B0502040204020203" pitchFamily="34" charset="0"/>
              </a:rPr>
              <a:t>As a result of these improvements, working with data has become an essential part of the day-to-day workflow for companies all over the world. </a:t>
            </a:r>
            <a:endParaRPr lang="en-CH"/>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612073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solidFill>
                  <a:srgbClr val="D4D4D4"/>
                </a:solidFill>
                <a:effectLst/>
                <a:latin typeface="Menlo" panose="020B0609030804020204" pitchFamily="49" charset="0"/>
              </a:rPr>
              <a:t>Even as our personal lives have moved towards near-instant data access, enterprises have struggled to keep up. </a:t>
            </a:r>
          </a:p>
          <a:p>
            <a:endParaRPr lang="en-GB" b="0">
              <a:solidFill>
                <a:srgbClr val="D4D4D4"/>
              </a:solidFill>
              <a:effectLst/>
              <a:latin typeface="Menlo" panose="020B0609030804020204" pitchFamily="49" charset="0"/>
            </a:endParaRPr>
          </a:p>
          <a:p>
            <a:r>
              <a:rPr lang="en-GB" b="0">
                <a:solidFill>
                  <a:srgbClr val="D4D4D4"/>
                </a:solidFill>
                <a:effectLst/>
                <a:latin typeface="Menlo" panose="020B0609030804020204" pitchFamily="49" charset="0"/>
              </a:rPr>
              <a:t>So, despite the data revolution, many companies are still behind when it comes to fully utilizing their own data to make smart decisions, to improve operations, and customer success.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03813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a:solidFill>
                  <a:srgbClr val="000000"/>
                </a:solidFill>
                <a:effectLst/>
                <a:latin typeface="Segoe UI"/>
                <a:ea typeface="+mn-ea"/>
                <a:cs typeface="+mn-cs"/>
              </a:rPr>
              <a:t>As enterprises rely more on digital technologies for operations and customer interactions, monitoring and analyzing IT systems in real-time have become essential.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a:solidFill>
                <a:srgbClr val="D4D4D4"/>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The good news is that at Microsoft we have created a new tool to bring real-time analytics within reach of businesses of all sizes.</a:t>
            </a:r>
          </a:p>
          <a:p>
            <a:endParaRPr lang="en-CH"/>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9/13/2023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69506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95636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Power BI (Old 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142023" y="739541"/>
            <a:ext cx="7049978" cy="5614928"/>
          </a:xfrm>
          <a:prstGeom prst="rect">
            <a:avLst/>
          </a:prstGeom>
        </p:spPr>
      </p:pic>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565252" y="504969"/>
            <a:ext cx="425607" cy="425667"/>
          </a:xfrm>
          <a:prstGeom prst="rect">
            <a:avLst/>
          </a:prstGeom>
          <a:noFill/>
          <a:extLst>
            <a:ext uri="{909E8E84-426E-40DD-AFC4-6F175D3DCCD1}">
              <a14:hiddenFill xmlns:a14="http://schemas.microsoft.com/office/drawing/2010/main">
                <a:solidFill>
                  <a:srgbClr val="FFFFFF"/>
                </a:solidFill>
              </a14:hiddenFill>
            </a:ext>
          </a:extLst>
        </p:spPr>
      </p:pic>
      <p:pic>
        <p:nvPicPr>
          <p:cNvPr id="8" name="MS logo gray - EMF" descr="Microsoft logo, gray text version">
            <a:extLst>
              <a:ext uri="{FF2B5EF4-FFF2-40B4-BE49-F238E27FC236}">
                <a16:creationId xmlns:a16="http://schemas.microsoft.com/office/drawing/2014/main" id="{3FD803C1-05F7-FE41-BF45-C11C0321ED0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06191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374108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34312"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591754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C2B8512-6C40-694C-93B6-81286CCE078B}"/>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3946973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953327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4017479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764B26-92E4-044D-9012-5534CC19A34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AF8EADEA-6F47-F24B-9938-C505DB0CBC30}"/>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631180"/>
            <a:ext cx="2839855" cy="112704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75020744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9862903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D930A0B-34E8-2D4D-B051-E4871F139EB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43322529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5573844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22171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899F8B4-3CBB-454F-BA48-8506F3821D64}"/>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408628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177D9F1-5F9B-1948-A1CD-552216AD100C}"/>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FAA239E9-5367-674C-9152-01FF1D61A198}"/>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11B8EAB-9EEE-2E40-B610-6C3133382528}"/>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05020" cy="861774"/>
          </a:xfrm>
        </p:spPr>
        <p:txBody>
          <a:bodyPr anchor="b"/>
          <a:lstStyle>
            <a:lvl1pPr algn="l">
              <a:defRPr sz="2800"/>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115370769"/>
      </p:ext>
    </p:extLst>
  </p:cSld>
  <p:clrMapOvr>
    <a:masterClrMapping/>
  </p:clrMapOvr>
  <p:transition>
    <p:fade/>
  </p:transition>
  <p:extLst>
    <p:ext uri="{DCECCB84-F9BA-43D5-87BE-67443E8EF086}">
      <p15:sldGuideLst xmlns:p15="http://schemas.microsoft.com/office/powerpoint/2012/main">
        <p15:guide id="1" orient="horz" pos="2370">
          <p15:clr>
            <a:srgbClr val="FBAE40"/>
          </p15:clr>
        </p15:guide>
        <p15:guide id="2" orient="horz" pos="245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6219826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8106"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6443308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3E1F74-B98D-6945-9790-BD5F177B9B7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099957"/>
            <a:ext cx="2831146" cy="1658267"/>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17485709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404222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625856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0470520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1D9BA1C-4137-C442-B98F-F35A616FA5D0}"/>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33" name="Text Placeholder 5">
            <a:extLst>
              <a:ext uri="{FF2B5EF4-FFF2-40B4-BE49-F238E27FC236}">
                <a16:creationId xmlns:a16="http://schemas.microsoft.com/office/drawing/2014/main" id="{31513F8A-6F08-214A-81C7-29A8AC6A44DC}"/>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45861149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9820681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3327337"/>
            <a:ext cx="2770186" cy="430887"/>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userDrawn="1">
            <p:ph type="pic" sz="quarter" idx="11" hasCustomPrompt="1"/>
          </p:nvPr>
        </p:nvSpPr>
        <p:spPr>
          <a:xfrm>
            <a:off x="4049485" y="1489167"/>
            <a:ext cx="7402285" cy="4153988"/>
          </a:xfrm>
          <a:solidFill>
            <a:schemeClr val="bg1"/>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9034371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4774082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583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77830A82-DB45-0A4A-B788-CCDD7FC9902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369628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anvas with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18416"/>
            <a:ext cx="12188952" cy="443326"/>
          </a:xfr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lvl1pPr marL="0" indent="0">
              <a:buNone/>
              <a:defRPr lang="en-US" sz="2881" b="1" i="0" kern="1200" cap="none" spc="0" baseline="0" dirty="0">
                <a:solidFill>
                  <a:schemeClr val="tx1"/>
                </a:solidFill>
                <a:latin typeface="Segoe UI Semibold" panose="020B0502040204020203" pitchFamily="34" charset="0"/>
                <a:ea typeface="+mn-ea"/>
                <a:cs typeface="Segoe UI Semibold" panose="020B0502040204020203" pitchFamily="34" charset="0"/>
              </a:defRPr>
            </a:lvl1pPr>
          </a:lstStyle>
          <a:p>
            <a:pPr marL="0" lvl="0"/>
            <a:endParaRPr lang="en-US"/>
          </a:p>
        </p:txBody>
      </p:sp>
      <p:sp>
        <p:nvSpPr>
          <p:cNvPr id="10" name="Date Placeholder 9">
            <a:extLst>
              <a:ext uri="{FF2B5EF4-FFF2-40B4-BE49-F238E27FC236}">
                <a16:creationId xmlns:a16="http://schemas.microsoft.com/office/drawing/2014/main" id="{5218E723-AE77-7240-E43E-BA8595AF35B3}"/>
              </a:ext>
            </a:extLst>
          </p:cNvPr>
          <p:cNvSpPr>
            <a:spLocks noGrp="1"/>
          </p:cNvSpPr>
          <p:nvPr>
            <p:ph type="dt" sz="half" idx="11"/>
          </p:nvPr>
        </p:nvSpPr>
        <p:spPr/>
        <p:txBody>
          <a:bodyPr/>
          <a:lstStyle/>
          <a:p>
            <a:endParaRPr lang="en-US"/>
          </a:p>
        </p:txBody>
      </p:sp>
      <p:sp>
        <p:nvSpPr>
          <p:cNvPr id="11" name="Footer Placeholder 10">
            <a:extLst>
              <a:ext uri="{FF2B5EF4-FFF2-40B4-BE49-F238E27FC236}">
                <a16:creationId xmlns:a16="http://schemas.microsoft.com/office/drawing/2014/main" id="{0A996517-1010-8326-9A3D-9CDBF63DBACE}"/>
              </a:ext>
            </a:extLst>
          </p:cNvPr>
          <p:cNvSpPr>
            <a:spLocks noGrp="1"/>
          </p:cNvSpPr>
          <p:nvPr>
            <p:ph type="ftr" sz="quarter" idx="12"/>
          </p:nvPr>
        </p:nvSpPr>
        <p:spPr/>
        <p:txBody>
          <a:bodyPr/>
          <a:lstStyle/>
          <a:p>
            <a:pPr algn="ctr" defTabSz="246980"/>
            <a:r>
              <a:rPr lang="en-US"/>
              <a:t>Microsoft Confidential</a:t>
            </a:r>
          </a:p>
        </p:txBody>
      </p:sp>
      <p:sp>
        <p:nvSpPr>
          <p:cNvPr id="12" name="Slide Number Placeholder 11">
            <a:extLst>
              <a:ext uri="{FF2B5EF4-FFF2-40B4-BE49-F238E27FC236}">
                <a16:creationId xmlns:a16="http://schemas.microsoft.com/office/drawing/2014/main" id="{1857BFD7-6C3D-D1D3-A72D-D6BF585A884B}"/>
              </a:ext>
            </a:extLst>
          </p:cNvPr>
          <p:cNvSpPr>
            <a:spLocks noGrp="1"/>
          </p:cNvSpPr>
          <p:nvPr>
            <p:ph type="sldNum" sz="quarter" idx="13"/>
          </p:nvPr>
        </p:nvSpPr>
        <p:spPr/>
        <p:txBody>
          <a:bodyPr/>
          <a:lstStyle/>
          <a:p>
            <a:fld id="{4EF5C53B-D6FA-4300-8CA7-3653E3D23F24}" type="slidenum">
              <a:rPr lang="en-US" smtClean="0"/>
              <a:pPr/>
              <a:t>‹#›</a:t>
            </a:fld>
            <a:endParaRPr lang="en-US"/>
          </a:p>
        </p:txBody>
      </p:sp>
    </p:spTree>
    <p:extLst>
      <p:ext uri="{BB962C8B-B14F-4D97-AF65-F5344CB8AC3E}">
        <p14:creationId xmlns:p14="http://schemas.microsoft.com/office/powerpoint/2010/main" val="299449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Unified SaaS - Data Sci - 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788648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7191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rPr>
              <a:t>Situation:</a:t>
            </a:r>
            <a:endParaRPr kumimoji="0" lang="en-US" sz="14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30911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rPr>
              <a:t>Solution:</a:t>
            </a:r>
            <a:endParaRPr kumimoji="0" lang="en-US" sz="14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01899"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rPr>
              <a:t>Impact:</a:t>
            </a:r>
            <a:endParaRPr kumimoji="0" lang="en-US" sz="14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3268223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09D7-4A8E-152F-1CF4-1EE47F40BB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43837C-6263-295D-8E7C-0BB24D2B1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CFDF01-4510-9FEC-A7F0-5C0922B6F6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1A0AEBE-7545-449E-B376-6AD7C144E85C}"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9/13/2023</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D80E2677-8737-EDEA-F3A5-C96420F5DA7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B772DD37-5F64-16F1-1A6A-1E7D8067E36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E49C4-4485-48C5-B89B-B39BAA7CAA51}"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556188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8536656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716244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09713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5081668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1015210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Low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1396438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5723964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40429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3513979380"/>
      </p:ext>
    </p:extLst>
  </p:cSld>
  <p:clrMapOvr>
    <a:masterClrMapping/>
  </p:clrMapOvr>
  <p:transition>
    <p:fade/>
  </p:transition>
  <p:extLst>
    <p:ext uri="{DCECCB84-F9BA-43D5-87BE-67443E8EF086}">
      <p15:sldGuideLst xmlns:p15="http://schemas.microsoft.com/office/powerpoint/2012/main">
        <p15:guide id="13" pos="2736" userDrawn="1">
          <p15:clr>
            <a:srgbClr val="5ACBF0"/>
          </p15:clr>
        </p15:guide>
        <p15:guide id="30" pos="2376">
          <p15:clr>
            <a:srgbClr val="5ACBF0"/>
          </p15:clr>
        </p15:guide>
        <p15:guide id="31" pos="3120" userDrawn="1">
          <p15:clr>
            <a:srgbClr val="5ACBF0"/>
          </p15:clr>
        </p15:guide>
        <p15:guide id="32" pos="5473">
          <p15:clr>
            <a:srgbClr val="FBAE40"/>
          </p15:clr>
        </p15:guide>
        <p15:guide id="33" pos="3480" userDrawn="1">
          <p15:clr>
            <a:srgbClr val="9FCC3B"/>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with Head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Rectangle 2">
            <a:extLst>
              <a:ext uri="{FF2B5EF4-FFF2-40B4-BE49-F238E27FC236}">
                <a16:creationId xmlns:a16="http://schemas.microsoft.com/office/drawing/2014/main" id="{8C5DECA4-675D-BE4F-9BD3-3887B5DA1E2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12179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65306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with Graphic and 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452C0352-8233-D544-847E-3F85BD04D86D}"/>
              </a:ext>
            </a:extLst>
          </p:cNvPr>
          <p:cNvSpPr>
            <a:spLocks noGrp="1"/>
          </p:cNvSpPr>
          <p:nvPr>
            <p:ph type="title"/>
          </p:nvPr>
        </p:nvSpPr>
        <p:spPr>
          <a:xfrm>
            <a:off x="582613" y="457200"/>
            <a:ext cx="11026776"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696004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 with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49949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ic with Nav">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E06E01-33DF-9A43-A0C6-F9441D3E5C5F}"/>
              </a:ext>
            </a:extLst>
          </p:cNvPr>
          <p:cNvSpPr/>
          <p:nvPr userDrawn="1"/>
        </p:nvSpPr>
        <p:spPr bwMode="auto">
          <a:xfrm>
            <a:off x="152400" y="15240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3F52E6B-8B53-3244-97D2-5C28480A9830}"/>
              </a:ext>
            </a:extLst>
          </p:cNvPr>
          <p:cNvGrpSpPr/>
          <p:nvPr userDrawn="1"/>
        </p:nvGrpSpPr>
        <p:grpSpPr>
          <a:xfrm>
            <a:off x="11582996" y="218637"/>
            <a:ext cx="444876" cy="162166"/>
            <a:chOff x="695390" y="1849514"/>
            <a:chExt cx="10353479" cy="3774046"/>
          </a:xfrm>
        </p:grpSpPr>
        <p:sp>
          <p:nvSpPr>
            <p:cNvPr id="7" name="Rounded Rectangle 6">
              <a:extLst>
                <a:ext uri="{FF2B5EF4-FFF2-40B4-BE49-F238E27FC236}">
                  <a16:creationId xmlns:a16="http://schemas.microsoft.com/office/drawing/2014/main" id="{B770D70C-3673-E547-AED2-0FA6167F2ADF}"/>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8238AA11-5566-BC4F-BB3E-EADDE2C05860}"/>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9" name="Rounded Rectangle 8">
              <a:extLst>
                <a:ext uri="{FF2B5EF4-FFF2-40B4-BE49-F238E27FC236}">
                  <a16:creationId xmlns:a16="http://schemas.microsoft.com/office/drawing/2014/main" id="{858ADC76-8554-FB48-9C63-AA037624F7DD}"/>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0" name="Rectangle 9">
            <a:hlinkClick r:id="" action="ppaction://noaction"/>
            <a:extLst>
              <a:ext uri="{FF2B5EF4-FFF2-40B4-BE49-F238E27FC236}">
                <a16:creationId xmlns:a16="http://schemas.microsoft.com/office/drawing/2014/main" id="{DCB5D78B-11C4-0D46-93FA-F5436584828D}"/>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52622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Individual: PPT for data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9B75F6-93F7-4F48-A65D-49EB27DD1E07}"/>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717766"/>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354291"/>
            <a:ext cx="2820366" cy="615553"/>
          </a:xfrm>
        </p:spPr>
        <p:txBody>
          <a:bodyPr/>
          <a:lstStyle>
            <a:lvl1pPr marL="0" indent="0" algn="l">
              <a:spcBef>
                <a:spcPts val="1080"/>
              </a:spcBef>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6602298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048EBB-F766-B247-91B0-286BA98DD0FA}"/>
              </a:ext>
            </a:extLst>
          </p:cNvPr>
          <p:cNvSpPr/>
          <p:nvPr userDrawn="1"/>
        </p:nvSpPr>
        <p:spPr bwMode="auto">
          <a:xfrm>
            <a:off x="4030133" y="1439333"/>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60E942E-C499-3441-A72D-8F3354617E39}"/>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272937"/>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8" name="Rectangle 27">
            <a:extLst>
              <a:ext uri="{FF2B5EF4-FFF2-40B4-BE49-F238E27FC236}">
                <a16:creationId xmlns:a16="http://schemas.microsoft.com/office/drawing/2014/main" id="{96E328B0-C7D6-DE4E-963A-C1051E4487A5}"/>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DB80A3E-F04B-9142-9508-A4637D654E62}"/>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0740B1A-B0ED-5549-92B3-524ABCE242A8}"/>
              </a:ext>
            </a:extLst>
          </p:cNvPr>
          <p:cNvGrpSpPr/>
          <p:nvPr userDrawn="1"/>
        </p:nvGrpSpPr>
        <p:grpSpPr>
          <a:xfrm>
            <a:off x="293688" y="157289"/>
            <a:ext cx="1352934" cy="298474"/>
            <a:chOff x="433059" y="157289"/>
            <a:chExt cx="1352934" cy="298474"/>
          </a:xfrm>
        </p:grpSpPr>
        <p:sp>
          <p:nvSpPr>
            <p:cNvPr id="31" name="Title 2">
              <a:extLst>
                <a:ext uri="{FF2B5EF4-FFF2-40B4-BE49-F238E27FC236}">
                  <a16:creationId xmlns:a16="http://schemas.microsoft.com/office/drawing/2014/main" id="{286240F5-DEB1-E44B-9C07-ACCD0CC82A73}"/>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08D09AB8-916F-B643-A779-0DA9CFE1777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1032365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extLst>
              <a:ext uri="{FF2B5EF4-FFF2-40B4-BE49-F238E27FC236}">
                <a16:creationId xmlns:a16="http://schemas.microsoft.com/office/drawing/2014/main" id="{0A0CE55F-C280-CB4B-B97F-21E0A248DEE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BFC6B0D-FE5C-B947-8E51-9842DDBE434A}"/>
              </a:ext>
            </a:extLst>
          </p:cNvPr>
          <p:cNvGrpSpPr/>
          <p:nvPr userDrawn="1"/>
        </p:nvGrpSpPr>
        <p:grpSpPr>
          <a:xfrm>
            <a:off x="164128" y="157289"/>
            <a:ext cx="1793315" cy="304438"/>
            <a:chOff x="164128" y="157289"/>
            <a:chExt cx="1793315" cy="304438"/>
          </a:xfrm>
        </p:grpSpPr>
        <p:sp>
          <p:nvSpPr>
            <p:cNvPr id="20" name="Freeform 19">
              <a:extLst>
                <a:ext uri="{FF2B5EF4-FFF2-40B4-BE49-F238E27FC236}">
                  <a16:creationId xmlns:a16="http://schemas.microsoft.com/office/drawing/2014/main" id="{0566DC34-F0B2-694D-9AF7-83B9B1577F9B}"/>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E440519A-C2E2-964B-9195-BCF532CCBC2F}"/>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FD3B1EEC-DE33-7B4D-A05E-8564E1E5D42C}"/>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Rounded Rectangle 22">
              <a:extLst>
                <a:ext uri="{FF2B5EF4-FFF2-40B4-BE49-F238E27FC236}">
                  <a16:creationId xmlns:a16="http://schemas.microsoft.com/office/drawing/2014/main" id="{F5767A10-074E-8D40-813C-C06AA4E7118E}"/>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4" name="Title 2">
              <a:extLst>
                <a:ext uri="{FF2B5EF4-FFF2-40B4-BE49-F238E27FC236}">
                  <a16:creationId xmlns:a16="http://schemas.microsoft.com/office/drawing/2014/main" id="{56E773F6-361C-044A-94F8-9AE01840E22B}"/>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25" name="TextBox 24">
              <a:extLst>
                <a:ext uri="{FF2B5EF4-FFF2-40B4-BE49-F238E27FC236}">
                  <a16:creationId xmlns:a16="http://schemas.microsoft.com/office/drawing/2014/main" id="{1E8B4E66-C59E-9242-A05A-E42AB085DFC1}"/>
                </a:ext>
              </a:extLst>
            </p:cNvPr>
            <p:cNvSpPr txBox="1"/>
            <p:nvPr/>
          </p:nvSpPr>
          <p:spPr>
            <a:xfrm>
              <a:off x="604509" y="286486"/>
              <a:ext cx="1285608"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PowerPoint for data</a:t>
              </a:r>
            </a:p>
          </p:txBody>
        </p:sp>
      </p:grpSp>
      <p:sp>
        <p:nvSpPr>
          <p:cNvPr id="26" name="Rectangle 25">
            <a:hlinkClick r:id="" action="ppaction://noaction"/>
            <a:extLst>
              <a:ext uri="{FF2B5EF4-FFF2-40B4-BE49-F238E27FC236}">
                <a16:creationId xmlns:a16="http://schemas.microsoft.com/office/drawing/2014/main" id="{CBF3025E-1A7D-BF4B-B15C-ADA183AC57C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5984725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793315" cy="304438"/>
            <a:chOff x="164128" y="157289"/>
            <a:chExt cx="179331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46522"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9C6D0F-3D98-CC4B-9B52-C7D9B9426F6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88B7607-7EE5-C649-8399-C9F6E42CBB90}"/>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4" name="Text Placeholder 5">
            <a:extLst>
              <a:ext uri="{FF2B5EF4-FFF2-40B4-BE49-F238E27FC236}">
                <a16:creationId xmlns:a16="http://schemas.microsoft.com/office/drawing/2014/main" id="{B82A3978-F824-B545-BE74-B2C10DD5E00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728333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7836859-C7B9-3C41-8057-8C1C824BAE02}"/>
              </a:ext>
            </a:extLst>
          </p:cNvPr>
          <p:cNvSpPr/>
          <p:nvPr userDrawn="1"/>
        </p:nvSpPr>
        <p:spPr bwMode="auto">
          <a:xfrm>
            <a:off x="0" y="166816"/>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D8D6CE0-C2C4-4F4F-B5D2-E2F6FC1CC1C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7AFE2D-5DD9-DC49-8BD8-2AD303F4609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D76D8B3-E77E-264E-9223-95965C078626}"/>
              </a:ext>
            </a:extLst>
          </p:cNvPr>
          <p:cNvGrpSpPr/>
          <p:nvPr userDrawn="1"/>
        </p:nvGrpSpPr>
        <p:grpSpPr>
          <a:xfrm>
            <a:off x="293688" y="157289"/>
            <a:ext cx="1352934" cy="298474"/>
            <a:chOff x="433059" y="157289"/>
            <a:chExt cx="1352934" cy="298474"/>
          </a:xfrm>
        </p:grpSpPr>
        <p:sp>
          <p:nvSpPr>
            <p:cNvPr id="19" name="Title 2">
              <a:extLst>
                <a:ext uri="{FF2B5EF4-FFF2-40B4-BE49-F238E27FC236}">
                  <a16:creationId xmlns:a16="http://schemas.microsoft.com/office/drawing/2014/main" id="{D255413A-2632-FC44-959B-F61B64B3C82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20" name="TextBox 19">
              <a:extLst>
                <a:ext uri="{FF2B5EF4-FFF2-40B4-BE49-F238E27FC236}">
                  <a16:creationId xmlns:a16="http://schemas.microsoft.com/office/drawing/2014/main" id="{CD8B9713-519C-1442-99DC-B2DD207C0FB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4312411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3109765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875002"/>
            <a:ext cx="4407397" cy="1107996"/>
          </a:xfrm>
        </p:spPr>
        <p:txBody>
          <a:bodyPr anchor="ctr"/>
          <a:lstStyle>
            <a:lvl1pPr algn="l">
              <a:defRPr/>
            </a:lvl1pPr>
          </a:lstStyle>
          <a:p>
            <a:r>
              <a:rPr lang="en-US"/>
              <a:t>Click to edit Master title style</a:t>
            </a:r>
          </a:p>
        </p:txBody>
      </p:sp>
      <p:sp>
        <p:nvSpPr>
          <p:cNvPr id="13" name="Rectangle 12">
            <a:hlinkClick r:id="" action="ppaction://noaction"/>
            <a:extLst>
              <a:ext uri="{FF2B5EF4-FFF2-40B4-BE49-F238E27FC236}">
                <a16:creationId xmlns:a16="http://schemas.microsoft.com/office/drawing/2014/main" id="{CF5BBE0C-223E-0C4A-BEBA-67FCC89ADBC4}"/>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CD9A895-0652-9542-967F-55EEA461328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AF91BE2-FCDF-AB42-9F02-8FC766D9CD1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B58B34-9A7D-A34F-9DD8-4E3716FD9F2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331F855-7D89-D14C-9755-EFE70A89A7F5}"/>
              </a:ext>
            </a:extLst>
          </p:cNvPr>
          <p:cNvGrpSpPr/>
          <p:nvPr userDrawn="1"/>
        </p:nvGrpSpPr>
        <p:grpSpPr>
          <a:xfrm>
            <a:off x="293688" y="157289"/>
            <a:ext cx="1352934" cy="298474"/>
            <a:chOff x="433059" y="157289"/>
            <a:chExt cx="1352934" cy="298474"/>
          </a:xfrm>
        </p:grpSpPr>
        <p:sp>
          <p:nvSpPr>
            <p:cNvPr id="17" name="Title 2">
              <a:extLst>
                <a:ext uri="{FF2B5EF4-FFF2-40B4-BE49-F238E27FC236}">
                  <a16:creationId xmlns:a16="http://schemas.microsoft.com/office/drawing/2014/main" id="{F27294D1-23EE-7D46-BBF0-F6031277BF5C}"/>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8" name="TextBox 17">
              <a:extLst>
                <a:ext uri="{FF2B5EF4-FFF2-40B4-BE49-F238E27FC236}">
                  <a16:creationId xmlns:a16="http://schemas.microsoft.com/office/drawing/2014/main" id="{EC10EB76-9FF5-EC4A-9786-63A97BC8018D}"/>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5407467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0DF0C6E3-A998-C043-B31E-FB424716D333}"/>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0BA1D38-9930-8044-86EA-E247480DC4F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8B0A5F-805B-C149-8C2D-A20A6A63368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9E96B56-DF46-654A-B782-77E02B3008E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830B0F5E-FA3B-2647-B9F1-4F6E046E991A}"/>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58925DA-C1BB-0840-AA16-EE69A29DD318}"/>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25283C67-9B10-DB49-913A-FAD7E9E8D127}"/>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42464825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Rectangle 33">
            <a:extLst>
              <a:ext uri="{FF2B5EF4-FFF2-40B4-BE49-F238E27FC236}">
                <a16:creationId xmlns:a16="http://schemas.microsoft.com/office/drawing/2014/main" id="{8C0D0DD5-FBC8-ED47-9D70-D794475055B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3C43389-A724-EE40-888C-CEB8E5CB4C1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34851CA-B9B2-834E-89A7-86EEFDE077A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EEF4B87-1792-ED4B-8746-D6A1118DC3BE}"/>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293E590-B8BB-4140-A78E-3DEECE43845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0FB75013-3AC5-1143-AB96-82429A0C0FAF}"/>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41475595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46C022-10CF-3A4A-B7FD-89C302A3D35D}"/>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FEC8ED4B-2DE5-8145-8D21-3A838EA823F7}"/>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343797"/>
            <a:ext cx="2839855" cy="1414427"/>
          </a:xfrm>
        </p:spPr>
        <p:txBody>
          <a:bodyPr anchor="b"/>
          <a:lstStyle>
            <a:lvl1pPr algn="l">
              <a:defRPr sz="2800"/>
            </a:lvl1pPr>
          </a:lstStyle>
          <a:p>
            <a:r>
              <a:rPr lang="en-US"/>
              <a:t>Click to edit Master title style</a:t>
            </a:r>
          </a:p>
        </p:txBody>
      </p:sp>
      <p:sp>
        <p:nvSpPr>
          <p:cNvPr id="22" name="Text Placeholder 5">
            <a:extLst>
              <a:ext uri="{FF2B5EF4-FFF2-40B4-BE49-F238E27FC236}">
                <a16:creationId xmlns:a16="http://schemas.microsoft.com/office/drawing/2014/main" id="{3FB1DC5C-0508-BA4D-90B6-30E164B7848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9" name="Rectangle 18">
            <a:extLst>
              <a:ext uri="{FF2B5EF4-FFF2-40B4-BE49-F238E27FC236}">
                <a16:creationId xmlns:a16="http://schemas.microsoft.com/office/drawing/2014/main" id="{F3868A81-6C2C-5041-B7E1-1C07B434150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7C1AD59-E379-3F46-B323-811466794C3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569B57F-0FC5-A84E-BDED-FEA6863BB697}"/>
              </a:ext>
            </a:extLst>
          </p:cNvPr>
          <p:cNvGrpSpPr/>
          <p:nvPr userDrawn="1"/>
        </p:nvGrpSpPr>
        <p:grpSpPr>
          <a:xfrm>
            <a:off x="293688" y="157289"/>
            <a:ext cx="1261564" cy="298474"/>
            <a:chOff x="433059" y="157289"/>
            <a:chExt cx="1261564" cy="298474"/>
          </a:xfrm>
        </p:grpSpPr>
        <p:sp>
          <p:nvSpPr>
            <p:cNvPr id="14" name="Title 2">
              <a:extLst>
                <a:ext uri="{FF2B5EF4-FFF2-40B4-BE49-F238E27FC236}">
                  <a16:creationId xmlns:a16="http://schemas.microsoft.com/office/drawing/2014/main" id="{EEB0636D-87E9-F94C-826A-ECD2F903E2E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5" name="TextBox 14">
              <a:extLst>
                <a:ext uri="{FF2B5EF4-FFF2-40B4-BE49-F238E27FC236}">
                  <a16:creationId xmlns:a16="http://schemas.microsoft.com/office/drawing/2014/main" id="{928A5030-6264-FF49-B6FF-21A12B237D67}"/>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38329124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36" name="Rectangle 35">
            <a:extLst>
              <a:ext uri="{FF2B5EF4-FFF2-40B4-BE49-F238E27FC236}">
                <a16:creationId xmlns:a16="http://schemas.microsoft.com/office/drawing/2014/main" id="{8BDA9444-8F10-654B-9C7E-A4F4D08AA0D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7E9F203-FD40-7E46-BC5A-8424B9A241E3}"/>
              </a:ext>
            </a:extLst>
          </p:cNvPr>
          <p:cNvGrpSpPr/>
          <p:nvPr userDrawn="1"/>
        </p:nvGrpSpPr>
        <p:grpSpPr>
          <a:xfrm>
            <a:off x="164128" y="157289"/>
            <a:ext cx="1572101" cy="304438"/>
            <a:chOff x="164128" y="157289"/>
            <a:chExt cx="1572101" cy="304438"/>
          </a:xfrm>
        </p:grpSpPr>
        <p:sp>
          <p:nvSpPr>
            <p:cNvPr id="38" name="Freeform 37">
              <a:extLst>
                <a:ext uri="{FF2B5EF4-FFF2-40B4-BE49-F238E27FC236}">
                  <a16:creationId xmlns:a16="http://schemas.microsoft.com/office/drawing/2014/main" id="{21AE30E0-5218-9C45-851E-384DA10D4752}"/>
                </a:ext>
              </a:extLst>
            </p:cNvPr>
            <p:cNvSpPr/>
            <p:nvPr userDrawn="1"/>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39" name="Freeform 38">
              <a:extLst>
                <a:ext uri="{FF2B5EF4-FFF2-40B4-BE49-F238E27FC236}">
                  <a16:creationId xmlns:a16="http://schemas.microsoft.com/office/drawing/2014/main" id="{B27938F8-EF03-0643-A34E-47EFD0D45983}"/>
                </a:ext>
              </a:extLst>
            </p:cNvPr>
            <p:cNvSpPr/>
            <p:nvPr userDrawn="1"/>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0" name="Freeform 39">
              <a:extLst>
                <a:ext uri="{FF2B5EF4-FFF2-40B4-BE49-F238E27FC236}">
                  <a16:creationId xmlns:a16="http://schemas.microsoft.com/office/drawing/2014/main" id="{A9B187DB-46A7-1043-A738-CDC1C4F7CF4D}"/>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1" name="Rounded Rectangle 40">
              <a:extLst>
                <a:ext uri="{FF2B5EF4-FFF2-40B4-BE49-F238E27FC236}">
                  <a16:creationId xmlns:a16="http://schemas.microsoft.com/office/drawing/2014/main" id="{C4901EE1-B334-D341-9AE1-E7F02D330CAF}"/>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42" name="Title 2">
              <a:extLst>
                <a:ext uri="{FF2B5EF4-FFF2-40B4-BE49-F238E27FC236}">
                  <a16:creationId xmlns:a16="http://schemas.microsoft.com/office/drawing/2014/main" id="{9346567C-2CD0-FC4F-B966-03476F1F85C7}"/>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43" name="TextBox 42">
              <a:extLst>
                <a:ext uri="{FF2B5EF4-FFF2-40B4-BE49-F238E27FC236}">
                  <a16:creationId xmlns:a16="http://schemas.microsoft.com/office/drawing/2014/main" id="{33A3B67F-3825-324F-90C2-1A774DCF77F8}"/>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44" name="Rectangle 43">
            <a:hlinkClick r:id="" action="ppaction://noaction"/>
            <a:extLst>
              <a:ext uri="{FF2B5EF4-FFF2-40B4-BE49-F238E27FC236}">
                <a16:creationId xmlns:a16="http://schemas.microsoft.com/office/drawing/2014/main" id="{95DDBD0B-DB63-FD43-91CA-D57FD6F4DBE4}"/>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917415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766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7" name="Rectangle 16">
            <a:extLst>
              <a:ext uri="{FF2B5EF4-FFF2-40B4-BE49-F238E27FC236}">
                <a16:creationId xmlns:a16="http://schemas.microsoft.com/office/drawing/2014/main" id="{7EFA4696-EF14-994C-8C0D-8629ECE10249}"/>
              </a:ext>
            </a:extLst>
          </p:cNvPr>
          <p:cNvSpPr/>
          <p:nvPr userDrawn="1"/>
        </p:nvSpPr>
        <p:spPr bwMode="auto">
          <a:xfrm>
            <a:off x="0" y="1597"/>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DD52FB8-0430-D248-9052-DC7F71ACD71B}"/>
              </a:ext>
            </a:extLst>
          </p:cNvPr>
          <p:cNvGrpSpPr/>
          <p:nvPr userDrawn="1"/>
        </p:nvGrpSpPr>
        <p:grpSpPr>
          <a:xfrm>
            <a:off x="164128" y="158886"/>
            <a:ext cx="1572101" cy="304438"/>
            <a:chOff x="164128" y="157289"/>
            <a:chExt cx="1572101" cy="304438"/>
          </a:xfrm>
        </p:grpSpPr>
        <p:sp>
          <p:nvSpPr>
            <p:cNvPr id="21" name="Freeform 20">
              <a:extLst>
                <a:ext uri="{FF2B5EF4-FFF2-40B4-BE49-F238E27FC236}">
                  <a16:creationId xmlns:a16="http://schemas.microsoft.com/office/drawing/2014/main" id="{5728F628-351F-DF43-BFEA-3EC489BF6251}"/>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4710783E-F277-FB43-B8A6-42736956F25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DBBB85C3-1B5D-1242-92B3-B938D338DDE6}"/>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4" name="Rounded Rectangle 23">
              <a:extLst>
                <a:ext uri="{FF2B5EF4-FFF2-40B4-BE49-F238E27FC236}">
                  <a16:creationId xmlns:a16="http://schemas.microsoft.com/office/drawing/2014/main" id="{5DCF3E94-0AFA-1744-9BBE-5B8ECE8872A4}"/>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5" name="Title 2">
              <a:extLst>
                <a:ext uri="{FF2B5EF4-FFF2-40B4-BE49-F238E27FC236}">
                  <a16:creationId xmlns:a16="http://schemas.microsoft.com/office/drawing/2014/main" id="{5EE2A01B-47D3-2547-9C80-C28FDC805E1D}"/>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26" name="TextBox 25">
              <a:extLst>
                <a:ext uri="{FF2B5EF4-FFF2-40B4-BE49-F238E27FC236}">
                  <a16:creationId xmlns:a16="http://schemas.microsoft.com/office/drawing/2014/main" id="{BE7979B0-4175-834A-9592-08200DB15CDD}"/>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27" name="Rectangle 26">
            <a:hlinkClick r:id="" action="ppaction://noaction"/>
            <a:extLst>
              <a:ext uri="{FF2B5EF4-FFF2-40B4-BE49-F238E27FC236}">
                <a16:creationId xmlns:a16="http://schemas.microsoft.com/office/drawing/2014/main" id="{C9988CA1-BAF9-C04D-BB08-2881BAD6B48A}"/>
              </a:ext>
            </a:extLst>
          </p:cNvPr>
          <p:cNvSpPr/>
          <p:nvPr userDrawn="1"/>
        </p:nvSpPr>
        <p:spPr bwMode="auto">
          <a:xfrm>
            <a:off x="0" y="1597"/>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hlinkClick r:id="" action="ppaction://noaction"/>
            <a:extLst>
              <a:ext uri="{FF2B5EF4-FFF2-40B4-BE49-F238E27FC236}">
                <a16:creationId xmlns:a16="http://schemas.microsoft.com/office/drawing/2014/main" id="{44E27974-37DE-4141-B19A-087B3F94DA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596915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56267"/>
            <a:ext cx="7445829" cy="4213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3" name="Rectangle 12">
            <a:extLst>
              <a:ext uri="{FF2B5EF4-FFF2-40B4-BE49-F238E27FC236}">
                <a16:creationId xmlns:a16="http://schemas.microsoft.com/office/drawing/2014/main" id="{ABB0BB31-658E-7E43-8E9B-FE02C240257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CB5DF2CB-277B-4A4C-B583-C1293608AF79}"/>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5AE25B72-B187-1740-AEE1-B2E36DD5FE6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7895F6F0-62D0-5B4C-8086-20FF1277C208}"/>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37569235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ams: Action">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9" name="Rectangle 8">
            <a:extLst>
              <a:ext uri="{FF2B5EF4-FFF2-40B4-BE49-F238E27FC236}">
                <a16:creationId xmlns:a16="http://schemas.microsoft.com/office/drawing/2014/main" id="{80AB90AA-28CE-E24D-B077-CD60DE4C994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BBB9BCD-362B-3C44-BD30-945A5C472FA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5649F578-2BED-9743-803A-B9E186824113}"/>
              </a:ext>
            </a:extLst>
          </p:cNvPr>
          <p:cNvGrpSpPr/>
          <p:nvPr userDrawn="1"/>
        </p:nvGrpSpPr>
        <p:grpSpPr>
          <a:xfrm>
            <a:off x="293688" y="157289"/>
            <a:ext cx="1261564" cy="298474"/>
            <a:chOff x="433059" y="157289"/>
            <a:chExt cx="1261564" cy="298474"/>
          </a:xfrm>
        </p:grpSpPr>
        <p:sp>
          <p:nvSpPr>
            <p:cNvPr id="12" name="Title 2">
              <a:extLst>
                <a:ext uri="{FF2B5EF4-FFF2-40B4-BE49-F238E27FC236}">
                  <a16:creationId xmlns:a16="http://schemas.microsoft.com/office/drawing/2014/main" id="{DD650B2A-83A3-AB4E-AD52-B29360F9630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3" name="TextBox 12">
              <a:extLst>
                <a:ext uri="{FF2B5EF4-FFF2-40B4-BE49-F238E27FC236}">
                  <a16:creationId xmlns:a16="http://schemas.microsoft.com/office/drawing/2014/main" id="{02482F0E-6C06-D34E-AA13-7EB38FA909EF}"/>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10928303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3" name="Rectangle 22">
            <a:extLst>
              <a:ext uri="{FF2B5EF4-FFF2-40B4-BE49-F238E27FC236}">
                <a16:creationId xmlns:a16="http://schemas.microsoft.com/office/drawing/2014/main" id="{1ABB7EA5-0AC8-9C41-A7F0-1FC322909001}"/>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C3679A93-A745-6649-AE64-3137E5FAF65D}"/>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5" name="Picture Placeholder 9">
            <a:extLst>
              <a:ext uri="{FF2B5EF4-FFF2-40B4-BE49-F238E27FC236}">
                <a16:creationId xmlns:a16="http://schemas.microsoft.com/office/drawing/2014/main" id="{99A58F40-3C2D-4B46-BE4E-B175053C28D6}"/>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7" name="Text Placeholder 5">
            <a:extLst>
              <a:ext uri="{FF2B5EF4-FFF2-40B4-BE49-F238E27FC236}">
                <a16:creationId xmlns:a16="http://schemas.microsoft.com/office/drawing/2014/main" id="{F7D37F6A-A6CB-9445-A929-0C041FA5B46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8" name="Rectangle 27">
            <a:hlinkClick r:id="" action="ppaction://noaction"/>
            <a:extLst>
              <a:ext uri="{FF2B5EF4-FFF2-40B4-BE49-F238E27FC236}">
                <a16:creationId xmlns:a16="http://schemas.microsoft.com/office/drawing/2014/main" id="{CFD42F45-7E2A-A44C-8492-FCDDB08A932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C788E10-A86F-4945-B4D1-11F35E98C36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7236898-EC7A-2E48-8924-FDA64F07C7B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17B48A2-175A-C448-9558-351BAF713668}"/>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4716D819-D8C7-8940-A325-778F89F5F25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83DA4521-9DB7-7E4F-91FA-6F773A9F8930}"/>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6955061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eams: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572101" cy="304438"/>
            <a:chOff x="164128" y="157289"/>
            <a:chExt cx="157210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20" name="Rectangle 19">
            <a:hlinkClick r:id="" action="ppaction://noaction"/>
            <a:extLst>
              <a:ext uri="{FF2B5EF4-FFF2-40B4-BE49-F238E27FC236}">
                <a16:creationId xmlns:a16="http://schemas.microsoft.com/office/drawing/2014/main" id="{8033620B-E92D-154B-A6C5-393EBA655D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053986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1978821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616985" cy="304438"/>
            <a:chOff x="164128" y="157289"/>
            <a:chExt cx="161698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7660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sp>
        <p:nvSpPr>
          <p:cNvPr id="21" name="Rectangle 20">
            <a:hlinkClick r:id="" action="ppaction://noaction"/>
            <a:extLst>
              <a:ext uri="{FF2B5EF4-FFF2-40B4-BE49-F238E27FC236}">
                <a16:creationId xmlns:a16="http://schemas.microsoft.com/office/drawing/2014/main" id="{E0167D9F-FE90-FE4E-A57B-5129370186C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37802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DAB0F2A-BC17-5441-B1FE-0F5142473DC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5533B4E5-0D98-8C4A-BA52-91B6674432D1}"/>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229328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694487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34312"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144619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C2B8512-6C40-694C-93B6-81286CCE078B}"/>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24905661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859508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162088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764B26-92E4-044D-9012-5534CC19A34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AF8EADEA-6F47-F24B-9938-C505DB0CBC30}"/>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631180"/>
            <a:ext cx="2839855" cy="112704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7374718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548174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D930A0B-34E8-2D4D-B051-E4871F139EB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733941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3428117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749425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553972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177D9F1-5F9B-1948-A1CD-552216AD100C}"/>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FAA239E9-5367-674C-9152-01FF1D61A198}"/>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11B8EAB-9EEE-2E40-B610-6C3133382528}"/>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05020" cy="861774"/>
          </a:xfrm>
        </p:spPr>
        <p:txBody>
          <a:bodyPr anchor="b"/>
          <a:lstStyle>
            <a:lvl1pPr algn="l">
              <a:defRPr sz="2800"/>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89926293"/>
      </p:ext>
    </p:extLst>
  </p:cSld>
  <p:clrMapOvr>
    <a:masterClrMapping/>
  </p:clrMapOvr>
  <p:transition>
    <p:fade/>
  </p:transition>
  <p:extLst>
    <p:ext uri="{DCECCB84-F9BA-43D5-87BE-67443E8EF086}">
      <p15:sldGuideLst xmlns:p15="http://schemas.microsoft.com/office/powerpoint/2012/main">
        <p15:guide id="1" orient="horz" pos="2370">
          <p15:clr>
            <a:srgbClr val="FBAE40"/>
          </p15:clr>
        </p15:guide>
        <p15:guide id="2" orient="horz" pos="245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960527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8106"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847005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3E1F74-B98D-6945-9790-BD5F177B9B7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099957"/>
            <a:ext cx="2831146" cy="1658267"/>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7993749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299539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625856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09643645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1D9BA1C-4137-C442-B98F-F35A616FA5D0}"/>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33" name="Text Placeholder 5">
            <a:extLst>
              <a:ext uri="{FF2B5EF4-FFF2-40B4-BE49-F238E27FC236}">
                <a16:creationId xmlns:a16="http://schemas.microsoft.com/office/drawing/2014/main" id="{31513F8A-6F08-214A-81C7-29A8AC6A44DC}"/>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78577798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542819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1838696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3327337"/>
            <a:ext cx="2770186" cy="430887"/>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userDrawn="1">
            <p:ph type="pic" sz="quarter" idx="11" hasCustomPrompt="1"/>
          </p:nvPr>
        </p:nvSpPr>
        <p:spPr>
          <a:xfrm>
            <a:off x="4049485" y="1489167"/>
            <a:ext cx="7402285" cy="4153988"/>
          </a:xfrm>
          <a:solidFill>
            <a:schemeClr val="bg1"/>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8283387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22728301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77830A82-DB45-0A4A-B788-CCDD7FC9902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96165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anvas with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18416"/>
            <a:ext cx="12188952" cy="443326"/>
          </a:xfr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lvl1pPr marL="0" indent="0">
              <a:buNone/>
              <a:defRPr lang="en-US" sz="2881" b="1" i="0" kern="1200" cap="none" spc="0" baseline="0" dirty="0">
                <a:solidFill>
                  <a:schemeClr val="tx1"/>
                </a:solidFill>
                <a:latin typeface="Segoe UI Semibold" panose="020B0502040204020203" pitchFamily="34" charset="0"/>
                <a:ea typeface="+mn-ea"/>
                <a:cs typeface="Segoe UI Semibold" panose="020B0502040204020203" pitchFamily="34" charset="0"/>
              </a:defRPr>
            </a:lvl1pPr>
          </a:lstStyle>
          <a:p>
            <a:pPr marL="0" lvl="0"/>
            <a:endParaRPr lang="en-US"/>
          </a:p>
        </p:txBody>
      </p:sp>
      <p:sp>
        <p:nvSpPr>
          <p:cNvPr id="10" name="Date Placeholder 9">
            <a:extLst>
              <a:ext uri="{FF2B5EF4-FFF2-40B4-BE49-F238E27FC236}">
                <a16:creationId xmlns:a16="http://schemas.microsoft.com/office/drawing/2014/main" id="{5218E723-AE77-7240-E43E-BA8595AF35B3}"/>
              </a:ext>
            </a:extLst>
          </p:cNvPr>
          <p:cNvSpPr>
            <a:spLocks noGrp="1"/>
          </p:cNvSpPr>
          <p:nvPr>
            <p:ph type="dt" sz="half" idx="11"/>
          </p:nvPr>
        </p:nvSpPr>
        <p:spPr/>
        <p:txBody>
          <a:bodyPr/>
          <a:lstStyle/>
          <a:p>
            <a:endParaRPr lang="en-US"/>
          </a:p>
        </p:txBody>
      </p:sp>
      <p:sp>
        <p:nvSpPr>
          <p:cNvPr id="11" name="Footer Placeholder 10">
            <a:extLst>
              <a:ext uri="{FF2B5EF4-FFF2-40B4-BE49-F238E27FC236}">
                <a16:creationId xmlns:a16="http://schemas.microsoft.com/office/drawing/2014/main" id="{0A996517-1010-8326-9A3D-9CDBF63DBACE}"/>
              </a:ext>
            </a:extLst>
          </p:cNvPr>
          <p:cNvSpPr>
            <a:spLocks noGrp="1"/>
          </p:cNvSpPr>
          <p:nvPr>
            <p:ph type="ftr" sz="quarter" idx="12"/>
          </p:nvPr>
        </p:nvSpPr>
        <p:spPr>
          <a:xfrm>
            <a:off x="454169" y="6356350"/>
            <a:ext cx="4114800" cy="365125"/>
          </a:xfrm>
          <a:prstGeom prst="rect">
            <a:avLst/>
          </a:prstGeom>
        </p:spPr>
        <p:txBody>
          <a:bodyPr/>
          <a:lstStyle/>
          <a:p>
            <a:pPr algn="ctr" defTabSz="246980"/>
            <a:r>
              <a:rPr lang="en-US"/>
              <a:t>Microsoft Confidential</a:t>
            </a:r>
          </a:p>
        </p:txBody>
      </p:sp>
      <p:sp>
        <p:nvSpPr>
          <p:cNvPr id="12" name="Slide Number Placeholder 11">
            <a:extLst>
              <a:ext uri="{FF2B5EF4-FFF2-40B4-BE49-F238E27FC236}">
                <a16:creationId xmlns:a16="http://schemas.microsoft.com/office/drawing/2014/main" id="{1857BFD7-6C3D-D1D3-A72D-D6BF585A884B}"/>
              </a:ext>
            </a:extLst>
          </p:cNvPr>
          <p:cNvSpPr>
            <a:spLocks noGrp="1"/>
          </p:cNvSpPr>
          <p:nvPr>
            <p:ph type="sldNum" sz="quarter" idx="13"/>
          </p:nvPr>
        </p:nvSpPr>
        <p:spPr/>
        <p:txBody>
          <a:bodyPr/>
          <a:lstStyle/>
          <a:p>
            <a:fld id="{4EF5C53B-D6FA-4300-8CA7-3653E3D23F24}" type="slidenum">
              <a:rPr lang="en-US" smtClean="0"/>
              <a:pPr/>
              <a:t>‹#›</a:t>
            </a:fld>
            <a:endParaRPr lang="en-US"/>
          </a:p>
        </p:txBody>
      </p:sp>
    </p:spTree>
    <p:extLst>
      <p:ext uri="{BB962C8B-B14F-4D97-AF65-F5344CB8AC3E}">
        <p14:creationId xmlns:p14="http://schemas.microsoft.com/office/powerpoint/2010/main" val="8861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Unified SaaS - Data Sci - Title and Sub">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61" name="Text Placeholder 5">
            <a:extLst>
              <a:ext uri="{FF2B5EF4-FFF2-40B4-BE49-F238E27FC236}">
                <a16:creationId xmlns:a16="http://schemas.microsoft.com/office/drawing/2014/main" id="{8BE339EF-D510-CF42-A53B-490205EAA9DA}"/>
              </a:ext>
            </a:extLst>
          </p:cNvPr>
          <p:cNvSpPr>
            <a:spLocks noGrp="1"/>
          </p:cNvSpPr>
          <p:nvPr userDrawn="1">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5263435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Project Trident - Unified Data Lak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168931"/>
            <a:ext cx="2664734"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2978436"/>
            <a:ext cx="2654588" cy="1269367"/>
          </a:xfrm>
        </p:spPr>
        <p:txBody>
          <a:bodyPr>
            <a:noAutofit/>
          </a:bodyPr>
          <a:lstStyle>
            <a:lvl1pPr marL="0" indent="0" algn="l">
              <a:spcBef>
                <a:spcPts val="1200"/>
              </a:spcBef>
              <a:buNone/>
              <a:defRPr sz="16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82631106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One Lak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0604575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522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93E8-60E1-8326-7CD5-A674E40FA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DCE239-DD34-83D1-EC1B-8DF444754A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1B6E1-D492-1D8E-897F-38565378850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274027-3501-46D4-BCD0-D6055BCE3649}"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9/13/2023</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D8AB242B-8520-7C0D-BC5E-6B46D87DF32A}"/>
              </a:ext>
            </a:extLst>
          </p:cNvPr>
          <p:cNvSpPr>
            <a:spLocks noGrp="1"/>
          </p:cNvSpPr>
          <p:nvPr>
            <p:ph type="ftr" sz="quarter" idx="11"/>
          </p:nvPr>
        </p:nvSpPr>
        <p:spPr>
          <a:xfrm>
            <a:off x="454169"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6956ABB-E6D6-4B3C-8109-ECF4A8D5874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F4C636-0F5D-4FD3-977A-42907CBF9C6C}"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931380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New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CF14E13-C424-3C42-A48A-BD82D9F8C6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27372" y="68965"/>
            <a:ext cx="6864628" cy="6722533"/>
          </a:xfrm>
          <a:prstGeom prst="rect">
            <a:avLst/>
          </a:prstGeom>
        </p:spPr>
      </p:pic>
      <p:pic>
        <p:nvPicPr>
          <p:cNvPr id="6" name="MS logo gray - EMF" descr="Microsoft logo, gray text version">
            <a:extLst>
              <a:ext uri="{FF2B5EF4-FFF2-40B4-BE49-F238E27FC236}">
                <a16:creationId xmlns:a16="http://schemas.microsoft.com/office/drawing/2014/main" id="{4C2DB8D1-F8B3-464C-A4AF-49A3EB1DE9A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8372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651796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 Power BI (Old 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142023" y="739541"/>
            <a:ext cx="7049978" cy="5614928"/>
          </a:xfrm>
          <a:prstGeom prst="rect">
            <a:avLst/>
          </a:prstGeom>
        </p:spPr>
      </p:pic>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565252" y="504969"/>
            <a:ext cx="425607" cy="425667"/>
          </a:xfrm>
          <a:prstGeom prst="rect">
            <a:avLst/>
          </a:prstGeom>
          <a:noFill/>
          <a:extLst>
            <a:ext uri="{909E8E84-426E-40DD-AFC4-6F175D3DCCD1}">
              <a14:hiddenFill xmlns:a14="http://schemas.microsoft.com/office/drawing/2010/main">
                <a:solidFill>
                  <a:srgbClr val="FFFFFF"/>
                </a:solidFill>
              </a14:hiddenFill>
            </a:ext>
          </a:extLst>
        </p:spPr>
      </p:pic>
      <p:pic>
        <p:nvPicPr>
          <p:cNvPr id="8" name="MS logo gray - EMF" descr="Microsoft logo, gray text version">
            <a:extLst>
              <a:ext uri="{FF2B5EF4-FFF2-40B4-BE49-F238E27FC236}">
                <a16:creationId xmlns:a16="http://schemas.microsoft.com/office/drawing/2014/main" id="{3FD803C1-05F7-FE41-BF45-C11C0321ED0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50834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899F8B4-3CBB-454F-BA48-8506F3821D64}"/>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425215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9091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607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7513927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Low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2384906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1565801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652636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with Head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Rectangle 2">
            <a:extLst>
              <a:ext uri="{FF2B5EF4-FFF2-40B4-BE49-F238E27FC236}">
                <a16:creationId xmlns:a16="http://schemas.microsoft.com/office/drawing/2014/main" id="{8C5DECA4-675D-BE4F-9BD3-3887B5DA1E2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042779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149896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9/13/2023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30372591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2256" userDrawn="1">
          <p15:clr>
            <a:srgbClr val="FBAE40"/>
          </p15:clr>
        </p15:guide>
        <p15:guide id="3" pos="3840" userDrawn="1">
          <p15:clr>
            <a:srgbClr val="FBAE40"/>
          </p15:clr>
        </p15:guide>
        <p15:guide id="4" orient="horz" pos="374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with Graphic and 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452C0352-8233-D544-847E-3F85BD04D86D}"/>
              </a:ext>
            </a:extLst>
          </p:cNvPr>
          <p:cNvSpPr>
            <a:spLocks noGrp="1"/>
          </p:cNvSpPr>
          <p:nvPr>
            <p:ph type="title"/>
          </p:nvPr>
        </p:nvSpPr>
        <p:spPr>
          <a:xfrm>
            <a:off x="582613" y="457200"/>
            <a:ext cx="11026776"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0997300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raphic with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3746305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Graphic with Nav">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E06E01-33DF-9A43-A0C6-F9441D3E5C5F}"/>
              </a:ext>
            </a:extLst>
          </p:cNvPr>
          <p:cNvSpPr/>
          <p:nvPr userDrawn="1"/>
        </p:nvSpPr>
        <p:spPr bwMode="auto">
          <a:xfrm>
            <a:off x="152400" y="15240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3F52E6B-8B53-3244-97D2-5C28480A9830}"/>
              </a:ext>
            </a:extLst>
          </p:cNvPr>
          <p:cNvGrpSpPr/>
          <p:nvPr userDrawn="1"/>
        </p:nvGrpSpPr>
        <p:grpSpPr>
          <a:xfrm>
            <a:off x="11582996" y="218637"/>
            <a:ext cx="444876" cy="162166"/>
            <a:chOff x="695390" y="1849514"/>
            <a:chExt cx="10353479" cy="3774046"/>
          </a:xfrm>
        </p:grpSpPr>
        <p:sp>
          <p:nvSpPr>
            <p:cNvPr id="7" name="Rounded Rectangle 6">
              <a:extLst>
                <a:ext uri="{FF2B5EF4-FFF2-40B4-BE49-F238E27FC236}">
                  <a16:creationId xmlns:a16="http://schemas.microsoft.com/office/drawing/2014/main" id="{B770D70C-3673-E547-AED2-0FA6167F2ADF}"/>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8238AA11-5566-BC4F-BB3E-EADDE2C05860}"/>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9" name="Rounded Rectangle 8">
              <a:extLst>
                <a:ext uri="{FF2B5EF4-FFF2-40B4-BE49-F238E27FC236}">
                  <a16:creationId xmlns:a16="http://schemas.microsoft.com/office/drawing/2014/main" id="{858ADC76-8554-FB48-9C63-AA037624F7DD}"/>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0" name="Rectangle 9">
            <a:hlinkClick r:id="" action="ppaction://noaction"/>
            <a:extLst>
              <a:ext uri="{FF2B5EF4-FFF2-40B4-BE49-F238E27FC236}">
                <a16:creationId xmlns:a16="http://schemas.microsoft.com/office/drawing/2014/main" id="{DCB5D78B-11C4-0D46-93FA-F5436584828D}"/>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9049132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Individual: PPT for data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9B75F6-93F7-4F48-A65D-49EB27DD1E07}"/>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717766"/>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354291"/>
            <a:ext cx="2820366" cy="615553"/>
          </a:xfrm>
        </p:spPr>
        <p:txBody>
          <a:bodyPr/>
          <a:lstStyle>
            <a:lvl1pPr marL="0" indent="0" algn="l">
              <a:spcBef>
                <a:spcPts val="1080"/>
              </a:spcBef>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49810395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048EBB-F766-B247-91B0-286BA98DD0FA}"/>
              </a:ext>
            </a:extLst>
          </p:cNvPr>
          <p:cNvSpPr/>
          <p:nvPr userDrawn="1"/>
        </p:nvSpPr>
        <p:spPr bwMode="auto">
          <a:xfrm>
            <a:off x="4030133" y="1439333"/>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60E942E-C499-3441-A72D-8F3354617E39}"/>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272937"/>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8" name="Rectangle 27">
            <a:extLst>
              <a:ext uri="{FF2B5EF4-FFF2-40B4-BE49-F238E27FC236}">
                <a16:creationId xmlns:a16="http://schemas.microsoft.com/office/drawing/2014/main" id="{96E328B0-C7D6-DE4E-963A-C1051E4487A5}"/>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DB80A3E-F04B-9142-9508-A4637D654E62}"/>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0740B1A-B0ED-5549-92B3-524ABCE242A8}"/>
              </a:ext>
            </a:extLst>
          </p:cNvPr>
          <p:cNvGrpSpPr/>
          <p:nvPr userDrawn="1"/>
        </p:nvGrpSpPr>
        <p:grpSpPr>
          <a:xfrm>
            <a:off x="293688" y="157289"/>
            <a:ext cx="1352934" cy="298474"/>
            <a:chOff x="433059" y="157289"/>
            <a:chExt cx="1352934" cy="298474"/>
          </a:xfrm>
        </p:grpSpPr>
        <p:sp>
          <p:nvSpPr>
            <p:cNvPr id="31" name="Title 2">
              <a:extLst>
                <a:ext uri="{FF2B5EF4-FFF2-40B4-BE49-F238E27FC236}">
                  <a16:creationId xmlns:a16="http://schemas.microsoft.com/office/drawing/2014/main" id="{286240F5-DEB1-E44B-9C07-ACCD0CC82A73}"/>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08D09AB8-916F-B643-A779-0DA9CFE1777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64111202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extLst>
              <a:ext uri="{FF2B5EF4-FFF2-40B4-BE49-F238E27FC236}">
                <a16:creationId xmlns:a16="http://schemas.microsoft.com/office/drawing/2014/main" id="{0A0CE55F-C280-CB4B-B97F-21E0A248DEE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BFC6B0D-FE5C-B947-8E51-9842DDBE434A}"/>
              </a:ext>
            </a:extLst>
          </p:cNvPr>
          <p:cNvGrpSpPr/>
          <p:nvPr userDrawn="1"/>
        </p:nvGrpSpPr>
        <p:grpSpPr>
          <a:xfrm>
            <a:off x="164128" y="157289"/>
            <a:ext cx="1793315" cy="304438"/>
            <a:chOff x="164128" y="157289"/>
            <a:chExt cx="1793315" cy="304438"/>
          </a:xfrm>
        </p:grpSpPr>
        <p:sp>
          <p:nvSpPr>
            <p:cNvPr id="20" name="Freeform 19">
              <a:extLst>
                <a:ext uri="{FF2B5EF4-FFF2-40B4-BE49-F238E27FC236}">
                  <a16:creationId xmlns:a16="http://schemas.microsoft.com/office/drawing/2014/main" id="{0566DC34-F0B2-694D-9AF7-83B9B1577F9B}"/>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E440519A-C2E2-964B-9195-BCF532CCBC2F}"/>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FD3B1EEC-DE33-7B4D-A05E-8564E1E5D42C}"/>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Rounded Rectangle 22">
              <a:extLst>
                <a:ext uri="{FF2B5EF4-FFF2-40B4-BE49-F238E27FC236}">
                  <a16:creationId xmlns:a16="http://schemas.microsoft.com/office/drawing/2014/main" id="{F5767A10-074E-8D40-813C-C06AA4E7118E}"/>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4" name="Title 2">
              <a:extLst>
                <a:ext uri="{FF2B5EF4-FFF2-40B4-BE49-F238E27FC236}">
                  <a16:creationId xmlns:a16="http://schemas.microsoft.com/office/drawing/2014/main" id="{56E773F6-361C-044A-94F8-9AE01840E22B}"/>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25" name="TextBox 24">
              <a:extLst>
                <a:ext uri="{FF2B5EF4-FFF2-40B4-BE49-F238E27FC236}">
                  <a16:creationId xmlns:a16="http://schemas.microsoft.com/office/drawing/2014/main" id="{1E8B4E66-C59E-9242-A05A-E42AB085DFC1}"/>
                </a:ext>
              </a:extLst>
            </p:cNvPr>
            <p:cNvSpPr txBox="1"/>
            <p:nvPr/>
          </p:nvSpPr>
          <p:spPr>
            <a:xfrm>
              <a:off x="604509" y="286486"/>
              <a:ext cx="1285608"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PowerPoint for data</a:t>
              </a:r>
            </a:p>
          </p:txBody>
        </p:sp>
      </p:grpSp>
      <p:sp>
        <p:nvSpPr>
          <p:cNvPr id="26" name="Rectangle 25">
            <a:hlinkClick r:id="" action="ppaction://noaction"/>
            <a:extLst>
              <a:ext uri="{FF2B5EF4-FFF2-40B4-BE49-F238E27FC236}">
                <a16:creationId xmlns:a16="http://schemas.microsoft.com/office/drawing/2014/main" id="{CBF3025E-1A7D-BF4B-B15C-ADA183AC57C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471672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793315" cy="304438"/>
            <a:chOff x="164128" y="157289"/>
            <a:chExt cx="179331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46522"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9C6D0F-3D98-CC4B-9B52-C7D9B9426F6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88B7607-7EE5-C649-8399-C9F6E42CBB90}"/>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4" name="Text Placeholder 5">
            <a:extLst>
              <a:ext uri="{FF2B5EF4-FFF2-40B4-BE49-F238E27FC236}">
                <a16:creationId xmlns:a16="http://schemas.microsoft.com/office/drawing/2014/main" id="{B82A3978-F824-B545-BE74-B2C10DD5E00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36228217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7836859-C7B9-3C41-8057-8C1C824BAE02}"/>
              </a:ext>
            </a:extLst>
          </p:cNvPr>
          <p:cNvSpPr/>
          <p:nvPr userDrawn="1"/>
        </p:nvSpPr>
        <p:spPr bwMode="auto">
          <a:xfrm>
            <a:off x="0" y="166816"/>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D8D6CE0-C2C4-4F4F-B5D2-E2F6FC1CC1C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7AFE2D-5DD9-DC49-8BD8-2AD303F4609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D76D8B3-E77E-264E-9223-95965C078626}"/>
              </a:ext>
            </a:extLst>
          </p:cNvPr>
          <p:cNvGrpSpPr/>
          <p:nvPr userDrawn="1"/>
        </p:nvGrpSpPr>
        <p:grpSpPr>
          <a:xfrm>
            <a:off x="293688" y="157289"/>
            <a:ext cx="1352934" cy="298474"/>
            <a:chOff x="433059" y="157289"/>
            <a:chExt cx="1352934" cy="298474"/>
          </a:xfrm>
        </p:grpSpPr>
        <p:sp>
          <p:nvSpPr>
            <p:cNvPr id="19" name="Title 2">
              <a:extLst>
                <a:ext uri="{FF2B5EF4-FFF2-40B4-BE49-F238E27FC236}">
                  <a16:creationId xmlns:a16="http://schemas.microsoft.com/office/drawing/2014/main" id="{D255413A-2632-FC44-959B-F61B64B3C82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20" name="TextBox 19">
              <a:extLst>
                <a:ext uri="{FF2B5EF4-FFF2-40B4-BE49-F238E27FC236}">
                  <a16:creationId xmlns:a16="http://schemas.microsoft.com/office/drawing/2014/main" id="{CD8B9713-519C-1442-99DC-B2DD207C0FB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147459733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875002"/>
            <a:ext cx="4407397" cy="1107996"/>
          </a:xfrm>
        </p:spPr>
        <p:txBody>
          <a:bodyPr anchor="ctr"/>
          <a:lstStyle>
            <a:lvl1pPr algn="l">
              <a:defRPr/>
            </a:lvl1pPr>
          </a:lstStyle>
          <a:p>
            <a:r>
              <a:rPr lang="en-US"/>
              <a:t>Click to edit Master title style</a:t>
            </a:r>
          </a:p>
        </p:txBody>
      </p:sp>
      <p:sp>
        <p:nvSpPr>
          <p:cNvPr id="13" name="Rectangle 12">
            <a:hlinkClick r:id="" action="ppaction://noaction"/>
            <a:extLst>
              <a:ext uri="{FF2B5EF4-FFF2-40B4-BE49-F238E27FC236}">
                <a16:creationId xmlns:a16="http://schemas.microsoft.com/office/drawing/2014/main" id="{CF5BBE0C-223E-0C4A-BEBA-67FCC89ADBC4}"/>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CD9A895-0652-9542-967F-55EEA461328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AF91BE2-FCDF-AB42-9F02-8FC766D9CD1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B58B34-9A7D-A34F-9DD8-4E3716FD9F2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331F855-7D89-D14C-9755-EFE70A89A7F5}"/>
              </a:ext>
            </a:extLst>
          </p:cNvPr>
          <p:cNvGrpSpPr/>
          <p:nvPr userDrawn="1"/>
        </p:nvGrpSpPr>
        <p:grpSpPr>
          <a:xfrm>
            <a:off x="293688" y="157289"/>
            <a:ext cx="1352934" cy="298474"/>
            <a:chOff x="433059" y="157289"/>
            <a:chExt cx="1352934" cy="298474"/>
          </a:xfrm>
        </p:grpSpPr>
        <p:sp>
          <p:nvSpPr>
            <p:cNvPr id="17" name="Title 2">
              <a:extLst>
                <a:ext uri="{FF2B5EF4-FFF2-40B4-BE49-F238E27FC236}">
                  <a16:creationId xmlns:a16="http://schemas.microsoft.com/office/drawing/2014/main" id="{F27294D1-23EE-7D46-BBF0-F6031277BF5C}"/>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8" name="TextBox 17">
              <a:extLst>
                <a:ext uri="{FF2B5EF4-FFF2-40B4-BE49-F238E27FC236}">
                  <a16:creationId xmlns:a16="http://schemas.microsoft.com/office/drawing/2014/main" id="{EC10EB76-9FF5-EC4A-9786-63A97BC8018D}"/>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64129183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0DF0C6E3-A998-C043-B31E-FB424716D333}"/>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0BA1D38-9930-8044-86EA-E247480DC4F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8B0A5F-805B-C149-8C2D-A20A6A63368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9E96B56-DF46-654A-B782-77E02B3008E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830B0F5E-FA3B-2647-B9F1-4F6E046E991A}"/>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58925DA-C1BB-0840-AA16-EE69A29DD318}"/>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25283C67-9B10-DB49-913A-FAD7E9E8D127}"/>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12822958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New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CF14E13-C424-3C42-A48A-BD82D9F8C6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27372" y="68965"/>
            <a:ext cx="6864628" cy="6722533"/>
          </a:xfrm>
          <a:prstGeom prst="rect">
            <a:avLst/>
          </a:prstGeom>
        </p:spPr>
      </p:pic>
      <p:pic>
        <p:nvPicPr>
          <p:cNvPr id="6" name="MS logo gray - EMF" descr="Microsoft logo, gray text version">
            <a:extLst>
              <a:ext uri="{FF2B5EF4-FFF2-40B4-BE49-F238E27FC236}">
                <a16:creationId xmlns:a16="http://schemas.microsoft.com/office/drawing/2014/main" id="{4C2DB8D1-F8B3-464C-A4AF-49A3EB1DE9A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33250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Rectangle 33">
            <a:extLst>
              <a:ext uri="{FF2B5EF4-FFF2-40B4-BE49-F238E27FC236}">
                <a16:creationId xmlns:a16="http://schemas.microsoft.com/office/drawing/2014/main" id="{8C0D0DD5-FBC8-ED47-9D70-D794475055B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3C43389-A724-EE40-888C-CEB8E5CB4C1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34851CA-B9B2-834E-89A7-86EEFDE077A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EEF4B87-1792-ED4B-8746-D6A1118DC3BE}"/>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293E590-B8BB-4140-A78E-3DEECE43845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0FB75013-3AC5-1143-AB96-82429A0C0FAF}"/>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96131054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46C022-10CF-3A4A-B7FD-89C302A3D35D}"/>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FEC8ED4B-2DE5-8145-8D21-3A838EA823F7}"/>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343797"/>
            <a:ext cx="2839855" cy="1414427"/>
          </a:xfrm>
        </p:spPr>
        <p:txBody>
          <a:bodyPr anchor="b"/>
          <a:lstStyle>
            <a:lvl1pPr algn="l">
              <a:defRPr sz="2800"/>
            </a:lvl1pPr>
          </a:lstStyle>
          <a:p>
            <a:r>
              <a:rPr lang="en-US"/>
              <a:t>Click to edit Master title style</a:t>
            </a:r>
          </a:p>
        </p:txBody>
      </p:sp>
      <p:sp>
        <p:nvSpPr>
          <p:cNvPr id="22" name="Text Placeholder 5">
            <a:extLst>
              <a:ext uri="{FF2B5EF4-FFF2-40B4-BE49-F238E27FC236}">
                <a16:creationId xmlns:a16="http://schemas.microsoft.com/office/drawing/2014/main" id="{3FB1DC5C-0508-BA4D-90B6-30E164B7848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9" name="Rectangle 18">
            <a:extLst>
              <a:ext uri="{FF2B5EF4-FFF2-40B4-BE49-F238E27FC236}">
                <a16:creationId xmlns:a16="http://schemas.microsoft.com/office/drawing/2014/main" id="{F3868A81-6C2C-5041-B7E1-1C07B434150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7C1AD59-E379-3F46-B323-811466794C3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569B57F-0FC5-A84E-BDED-FEA6863BB697}"/>
              </a:ext>
            </a:extLst>
          </p:cNvPr>
          <p:cNvGrpSpPr/>
          <p:nvPr userDrawn="1"/>
        </p:nvGrpSpPr>
        <p:grpSpPr>
          <a:xfrm>
            <a:off x="293688" y="157289"/>
            <a:ext cx="1261564" cy="298474"/>
            <a:chOff x="433059" y="157289"/>
            <a:chExt cx="1261564" cy="298474"/>
          </a:xfrm>
        </p:grpSpPr>
        <p:sp>
          <p:nvSpPr>
            <p:cNvPr id="14" name="Title 2">
              <a:extLst>
                <a:ext uri="{FF2B5EF4-FFF2-40B4-BE49-F238E27FC236}">
                  <a16:creationId xmlns:a16="http://schemas.microsoft.com/office/drawing/2014/main" id="{EEB0636D-87E9-F94C-826A-ECD2F903E2E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5" name="TextBox 14">
              <a:extLst>
                <a:ext uri="{FF2B5EF4-FFF2-40B4-BE49-F238E27FC236}">
                  <a16:creationId xmlns:a16="http://schemas.microsoft.com/office/drawing/2014/main" id="{928A5030-6264-FF49-B6FF-21A12B237D67}"/>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34030456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36" name="Rectangle 35">
            <a:extLst>
              <a:ext uri="{FF2B5EF4-FFF2-40B4-BE49-F238E27FC236}">
                <a16:creationId xmlns:a16="http://schemas.microsoft.com/office/drawing/2014/main" id="{8BDA9444-8F10-654B-9C7E-A4F4D08AA0D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7E9F203-FD40-7E46-BC5A-8424B9A241E3}"/>
              </a:ext>
            </a:extLst>
          </p:cNvPr>
          <p:cNvGrpSpPr/>
          <p:nvPr userDrawn="1"/>
        </p:nvGrpSpPr>
        <p:grpSpPr>
          <a:xfrm>
            <a:off x="164128" y="157289"/>
            <a:ext cx="1572101" cy="304438"/>
            <a:chOff x="164128" y="157289"/>
            <a:chExt cx="1572101" cy="304438"/>
          </a:xfrm>
        </p:grpSpPr>
        <p:sp>
          <p:nvSpPr>
            <p:cNvPr id="38" name="Freeform 37">
              <a:extLst>
                <a:ext uri="{FF2B5EF4-FFF2-40B4-BE49-F238E27FC236}">
                  <a16:creationId xmlns:a16="http://schemas.microsoft.com/office/drawing/2014/main" id="{21AE30E0-5218-9C45-851E-384DA10D4752}"/>
                </a:ext>
              </a:extLst>
            </p:cNvPr>
            <p:cNvSpPr/>
            <p:nvPr userDrawn="1"/>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39" name="Freeform 38">
              <a:extLst>
                <a:ext uri="{FF2B5EF4-FFF2-40B4-BE49-F238E27FC236}">
                  <a16:creationId xmlns:a16="http://schemas.microsoft.com/office/drawing/2014/main" id="{B27938F8-EF03-0643-A34E-47EFD0D45983}"/>
                </a:ext>
              </a:extLst>
            </p:cNvPr>
            <p:cNvSpPr/>
            <p:nvPr userDrawn="1"/>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0" name="Freeform 39">
              <a:extLst>
                <a:ext uri="{FF2B5EF4-FFF2-40B4-BE49-F238E27FC236}">
                  <a16:creationId xmlns:a16="http://schemas.microsoft.com/office/drawing/2014/main" id="{A9B187DB-46A7-1043-A738-CDC1C4F7CF4D}"/>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1" name="Rounded Rectangle 40">
              <a:extLst>
                <a:ext uri="{FF2B5EF4-FFF2-40B4-BE49-F238E27FC236}">
                  <a16:creationId xmlns:a16="http://schemas.microsoft.com/office/drawing/2014/main" id="{C4901EE1-B334-D341-9AE1-E7F02D330CAF}"/>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42" name="Title 2">
              <a:extLst>
                <a:ext uri="{FF2B5EF4-FFF2-40B4-BE49-F238E27FC236}">
                  <a16:creationId xmlns:a16="http://schemas.microsoft.com/office/drawing/2014/main" id="{9346567C-2CD0-FC4F-B966-03476F1F85C7}"/>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43" name="TextBox 42">
              <a:extLst>
                <a:ext uri="{FF2B5EF4-FFF2-40B4-BE49-F238E27FC236}">
                  <a16:creationId xmlns:a16="http://schemas.microsoft.com/office/drawing/2014/main" id="{33A3B67F-3825-324F-90C2-1A774DCF77F8}"/>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44" name="Rectangle 43">
            <a:hlinkClick r:id="" action="ppaction://noaction"/>
            <a:extLst>
              <a:ext uri="{FF2B5EF4-FFF2-40B4-BE49-F238E27FC236}">
                <a16:creationId xmlns:a16="http://schemas.microsoft.com/office/drawing/2014/main" id="{95DDBD0B-DB63-FD43-91CA-D57FD6F4DBE4}"/>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729788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766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7" name="Rectangle 16">
            <a:extLst>
              <a:ext uri="{FF2B5EF4-FFF2-40B4-BE49-F238E27FC236}">
                <a16:creationId xmlns:a16="http://schemas.microsoft.com/office/drawing/2014/main" id="{7EFA4696-EF14-994C-8C0D-8629ECE10249}"/>
              </a:ext>
            </a:extLst>
          </p:cNvPr>
          <p:cNvSpPr/>
          <p:nvPr userDrawn="1"/>
        </p:nvSpPr>
        <p:spPr bwMode="auto">
          <a:xfrm>
            <a:off x="0" y="1597"/>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DD52FB8-0430-D248-9052-DC7F71ACD71B}"/>
              </a:ext>
            </a:extLst>
          </p:cNvPr>
          <p:cNvGrpSpPr/>
          <p:nvPr userDrawn="1"/>
        </p:nvGrpSpPr>
        <p:grpSpPr>
          <a:xfrm>
            <a:off x="164128" y="158886"/>
            <a:ext cx="1572101" cy="304438"/>
            <a:chOff x="164128" y="157289"/>
            <a:chExt cx="1572101" cy="304438"/>
          </a:xfrm>
        </p:grpSpPr>
        <p:sp>
          <p:nvSpPr>
            <p:cNvPr id="21" name="Freeform 20">
              <a:extLst>
                <a:ext uri="{FF2B5EF4-FFF2-40B4-BE49-F238E27FC236}">
                  <a16:creationId xmlns:a16="http://schemas.microsoft.com/office/drawing/2014/main" id="{5728F628-351F-DF43-BFEA-3EC489BF6251}"/>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4710783E-F277-FB43-B8A6-42736956F25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DBBB85C3-1B5D-1242-92B3-B938D338DDE6}"/>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4" name="Rounded Rectangle 23">
              <a:extLst>
                <a:ext uri="{FF2B5EF4-FFF2-40B4-BE49-F238E27FC236}">
                  <a16:creationId xmlns:a16="http://schemas.microsoft.com/office/drawing/2014/main" id="{5DCF3E94-0AFA-1744-9BBE-5B8ECE8872A4}"/>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5" name="Title 2">
              <a:extLst>
                <a:ext uri="{FF2B5EF4-FFF2-40B4-BE49-F238E27FC236}">
                  <a16:creationId xmlns:a16="http://schemas.microsoft.com/office/drawing/2014/main" id="{5EE2A01B-47D3-2547-9C80-C28FDC805E1D}"/>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26" name="TextBox 25">
              <a:extLst>
                <a:ext uri="{FF2B5EF4-FFF2-40B4-BE49-F238E27FC236}">
                  <a16:creationId xmlns:a16="http://schemas.microsoft.com/office/drawing/2014/main" id="{BE7979B0-4175-834A-9592-08200DB15CDD}"/>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27" name="Rectangle 26">
            <a:hlinkClick r:id="" action="ppaction://noaction"/>
            <a:extLst>
              <a:ext uri="{FF2B5EF4-FFF2-40B4-BE49-F238E27FC236}">
                <a16:creationId xmlns:a16="http://schemas.microsoft.com/office/drawing/2014/main" id="{C9988CA1-BAF9-C04D-BB08-2881BAD6B48A}"/>
              </a:ext>
            </a:extLst>
          </p:cNvPr>
          <p:cNvSpPr/>
          <p:nvPr userDrawn="1"/>
        </p:nvSpPr>
        <p:spPr bwMode="auto">
          <a:xfrm>
            <a:off x="0" y="1597"/>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hlinkClick r:id="" action="ppaction://noaction"/>
            <a:extLst>
              <a:ext uri="{FF2B5EF4-FFF2-40B4-BE49-F238E27FC236}">
                <a16:creationId xmlns:a16="http://schemas.microsoft.com/office/drawing/2014/main" id="{44E27974-37DE-4141-B19A-087B3F94DA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8381383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56267"/>
            <a:ext cx="7445829" cy="4213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3" name="Rectangle 12">
            <a:extLst>
              <a:ext uri="{FF2B5EF4-FFF2-40B4-BE49-F238E27FC236}">
                <a16:creationId xmlns:a16="http://schemas.microsoft.com/office/drawing/2014/main" id="{ABB0BB31-658E-7E43-8E9B-FE02C240257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CB5DF2CB-277B-4A4C-B583-C1293608AF79}"/>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5AE25B72-B187-1740-AEE1-B2E36DD5FE6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7895F6F0-62D0-5B4C-8086-20FF1277C208}"/>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9984013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eams: Action">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9" name="Rectangle 8">
            <a:extLst>
              <a:ext uri="{FF2B5EF4-FFF2-40B4-BE49-F238E27FC236}">
                <a16:creationId xmlns:a16="http://schemas.microsoft.com/office/drawing/2014/main" id="{80AB90AA-28CE-E24D-B077-CD60DE4C994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BBB9BCD-362B-3C44-BD30-945A5C472FA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5649F578-2BED-9743-803A-B9E186824113}"/>
              </a:ext>
            </a:extLst>
          </p:cNvPr>
          <p:cNvGrpSpPr/>
          <p:nvPr userDrawn="1"/>
        </p:nvGrpSpPr>
        <p:grpSpPr>
          <a:xfrm>
            <a:off x="293688" y="157289"/>
            <a:ext cx="1261564" cy="298474"/>
            <a:chOff x="433059" y="157289"/>
            <a:chExt cx="1261564" cy="298474"/>
          </a:xfrm>
        </p:grpSpPr>
        <p:sp>
          <p:nvSpPr>
            <p:cNvPr id="12" name="Title 2">
              <a:extLst>
                <a:ext uri="{FF2B5EF4-FFF2-40B4-BE49-F238E27FC236}">
                  <a16:creationId xmlns:a16="http://schemas.microsoft.com/office/drawing/2014/main" id="{DD650B2A-83A3-AB4E-AD52-B29360F9630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3" name="TextBox 12">
              <a:extLst>
                <a:ext uri="{FF2B5EF4-FFF2-40B4-BE49-F238E27FC236}">
                  <a16:creationId xmlns:a16="http://schemas.microsoft.com/office/drawing/2014/main" id="{02482F0E-6C06-D34E-AA13-7EB38FA909EF}"/>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396181037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3" name="Rectangle 22">
            <a:extLst>
              <a:ext uri="{FF2B5EF4-FFF2-40B4-BE49-F238E27FC236}">
                <a16:creationId xmlns:a16="http://schemas.microsoft.com/office/drawing/2014/main" id="{1ABB7EA5-0AC8-9C41-A7F0-1FC322909001}"/>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C3679A93-A745-6649-AE64-3137E5FAF65D}"/>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5" name="Picture Placeholder 9">
            <a:extLst>
              <a:ext uri="{FF2B5EF4-FFF2-40B4-BE49-F238E27FC236}">
                <a16:creationId xmlns:a16="http://schemas.microsoft.com/office/drawing/2014/main" id="{99A58F40-3C2D-4B46-BE4E-B175053C28D6}"/>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7" name="Text Placeholder 5">
            <a:extLst>
              <a:ext uri="{FF2B5EF4-FFF2-40B4-BE49-F238E27FC236}">
                <a16:creationId xmlns:a16="http://schemas.microsoft.com/office/drawing/2014/main" id="{F7D37F6A-A6CB-9445-A929-0C041FA5B46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8" name="Rectangle 27">
            <a:hlinkClick r:id="" action="ppaction://noaction"/>
            <a:extLst>
              <a:ext uri="{FF2B5EF4-FFF2-40B4-BE49-F238E27FC236}">
                <a16:creationId xmlns:a16="http://schemas.microsoft.com/office/drawing/2014/main" id="{CFD42F45-7E2A-A44C-8492-FCDDB08A932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C788E10-A86F-4945-B4D1-11F35E98C36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7236898-EC7A-2E48-8924-FDA64F07C7B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17B48A2-175A-C448-9558-351BAF713668}"/>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4716D819-D8C7-8940-A325-778F89F5F25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83DA4521-9DB7-7E4F-91FA-6F773A9F8930}"/>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142512947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eams: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572101" cy="304438"/>
            <a:chOff x="164128" y="157289"/>
            <a:chExt cx="157210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20" name="Rectangle 19">
            <a:hlinkClick r:id="" action="ppaction://noaction"/>
            <a:extLst>
              <a:ext uri="{FF2B5EF4-FFF2-40B4-BE49-F238E27FC236}">
                <a16:creationId xmlns:a16="http://schemas.microsoft.com/office/drawing/2014/main" id="{8033620B-E92D-154B-A6C5-393EBA655D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9393650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616985" cy="304438"/>
            <a:chOff x="164128" y="157289"/>
            <a:chExt cx="161698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7660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sp>
        <p:nvSpPr>
          <p:cNvPr id="21" name="Rectangle 20">
            <a:hlinkClick r:id="" action="ppaction://noaction"/>
            <a:extLst>
              <a:ext uri="{FF2B5EF4-FFF2-40B4-BE49-F238E27FC236}">
                <a16:creationId xmlns:a16="http://schemas.microsoft.com/office/drawing/2014/main" id="{E0167D9F-FE90-FE4E-A57B-5129370186C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2712122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DAB0F2A-BC17-5441-B1FE-0F5142473DC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5533B4E5-0D98-8C4A-BA52-91B6674432D1}"/>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7196817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47" Type="http://schemas.openxmlformats.org/officeDocument/2006/relationships/slideLayout" Target="../slideLayouts/slideLayout55.xml"/><Relationship Id="rId50" Type="http://schemas.openxmlformats.org/officeDocument/2006/relationships/slideLayout" Target="../slideLayouts/slideLayout58.xml"/><Relationship Id="rId55" Type="http://schemas.openxmlformats.org/officeDocument/2006/relationships/slideLayout" Target="../slideLayouts/slideLayout63.xml"/><Relationship Id="rId63" Type="http://schemas.openxmlformats.org/officeDocument/2006/relationships/image" Target="../media/image5.jpeg"/><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9" Type="http://schemas.openxmlformats.org/officeDocument/2006/relationships/slideLayout" Target="../slideLayouts/slideLayout37.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slideLayout" Target="../slideLayouts/slideLayout53.xml"/><Relationship Id="rId53" Type="http://schemas.openxmlformats.org/officeDocument/2006/relationships/slideLayout" Target="../slideLayouts/slideLayout61.xml"/><Relationship Id="rId58" Type="http://schemas.openxmlformats.org/officeDocument/2006/relationships/slideLayout" Target="../slideLayouts/slideLayout66.xml"/><Relationship Id="rId5" Type="http://schemas.openxmlformats.org/officeDocument/2006/relationships/slideLayout" Target="../slideLayouts/slideLayout13.xml"/><Relationship Id="rId61" Type="http://schemas.openxmlformats.org/officeDocument/2006/relationships/theme" Target="../theme/theme2.xml"/><Relationship Id="rId19" Type="http://schemas.openxmlformats.org/officeDocument/2006/relationships/slideLayout" Target="../slideLayouts/slideLayout2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48" Type="http://schemas.openxmlformats.org/officeDocument/2006/relationships/slideLayout" Target="../slideLayouts/slideLayout56.xml"/><Relationship Id="rId56" Type="http://schemas.openxmlformats.org/officeDocument/2006/relationships/slideLayout" Target="../slideLayouts/slideLayout64.xml"/><Relationship Id="rId8" Type="http://schemas.openxmlformats.org/officeDocument/2006/relationships/slideLayout" Target="../slideLayouts/slideLayout16.xml"/><Relationship Id="rId51" Type="http://schemas.openxmlformats.org/officeDocument/2006/relationships/slideLayout" Target="../slideLayouts/slideLayout59.xml"/><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46" Type="http://schemas.openxmlformats.org/officeDocument/2006/relationships/slideLayout" Target="../slideLayouts/slideLayout54.xml"/><Relationship Id="rId59" Type="http://schemas.openxmlformats.org/officeDocument/2006/relationships/slideLayout" Target="../slideLayouts/slideLayout67.xml"/><Relationship Id="rId20" Type="http://schemas.openxmlformats.org/officeDocument/2006/relationships/slideLayout" Target="../slideLayouts/slideLayout28.xml"/><Relationship Id="rId41" Type="http://schemas.openxmlformats.org/officeDocument/2006/relationships/slideLayout" Target="../slideLayouts/slideLayout49.xml"/><Relationship Id="rId54" Type="http://schemas.openxmlformats.org/officeDocument/2006/relationships/slideLayout" Target="../slideLayouts/slideLayout62.xml"/><Relationship Id="rId62" Type="http://schemas.openxmlformats.org/officeDocument/2006/relationships/image" Target="../media/image4.emf"/><Relationship Id="rId1" Type="http://schemas.openxmlformats.org/officeDocument/2006/relationships/slideLayout" Target="../slideLayouts/slideLayout9.xml"/><Relationship Id="rId6" Type="http://schemas.openxmlformats.org/officeDocument/2006/relationships/slideLayout" Target="../slideLayouts/slideLayout14.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49" Type="http://schemas.openxmlformats.org/officeDocument/2006/relationships/slideLayout" Target="../slideLayouts/slideLayout57.xml"/><Relationship Id="rId57" Type="http://schemas.openxmlformats.org/officeDocument/2006/relationships/slideLayout" Target="../slideLayouts/slideLayout65.xml"/><Relationship Id="rId10" Type="http://schemas.openxmlformats.org/officeDocument/2006/relationships/slideLayout" Target="../slideLayouts/slideLayout18.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52" Type="http://schemas.openxmlformats.org/officeDocument/2006/relationships/slideLayout" Target="../slideLayouts/slideLayout60.xml"/><Relationship Id="rId60" Type="http://schemas.openxmlformats.org/officeDocument/2006/relationships/slideLayout" Target="../slideLayouts/slideLayout6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55" Type="http://schemas.openxmlformats.org/officeDocument/2006/relationships/slideLayout" Target="../slideLayouts/slideLayout123.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5" Type="http://schemas.openxmlformats.org/officeDocument/2006/relationships/slideLayout" Target="../slideLayouts/slideLayout73.xml"/><Relationship Id="rId61" Type="http://schemas.openxmlformats.org/officeDocument/2006/relationships/image" Target="../media/image5.jpeg"/><Relationship Id="rId19" Type="http://schemas.openxmlformats.org/officeDocument/2006/relationships/slideLayout" Target="../slideLayouts/slideLayout8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theme" Target="../theme/theme3.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image" Target="../media/image4.emf"/><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6185" r:id="rId1"/>
    <p:sldLayoutId id="2147486186" r:id="rId2"/>
    <p:sldLayoutId id="2147486179" r:id="rId3"/>
    <p:sldLayoutId id="2147486188" r:id="rId4"/>
    <p:sldLayoutId id="2147486189" r:id="rId5"/>
    <p:sldLayoutId id="2147486190" r:id="rId6"/>
    <p:sldLayoutId id="2147486187" r:id="rId7"/>
    <p:sldLayoutId id="214748618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guide id="31" orient="horz" pos="3600" userDrawn="1">
          <p15:clr>
            <a:srgbClr val="5ACBF0"/>
          </p15:clr>
        </p15:guide>
        <p15:guide id="32" pos="3840" userDrawn="1">
          <p15:clr>
            <a:srgbClr val="F26B43"/>
          </p15:clr>
        </p15:guide>
        <p15:guide id="33"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2"/>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63"/>
          <a:srcRect l="52412" r="13395"/>
          <a:stretch/>
        </p:blipFill>
        <p:spPr>
          <a:xfrm>
            <a:off x="1" y="0"/>
            <a:ext cx="4168773" cy="6857999"/>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582996" y="218637"/>
            <a:ext cx="444876" cy="162166"/>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95309082"/>
      </p:ext>
    </p:extLst>
  </p:cSld>
  <p:clrMap bg1="lt1" tx1="dk1" bg2="lt2" tx2="dk2" accent1="accent1" accent2="accent2" accent3="accent3" accent4="accent4" accent5="accent5" accent6="accent6" hlink="hlink" folHlink="folHlink"/>
  <p:sldLayoutIdLst>
    <p:sldLayoutId id="2147486193" r:id="rId1"/>
    <p:sldLayoutId id="2147486194" r:id="rId2"/>
    <p:sldLayoutId id="2147486195" r:id="rId3"/>
    <p:sldLayoutId id="2147486196" r:id="rId4"/>
    <p:sldLayoutId id="2147486197" r:id="rId5"/>
    <p:sldLayoutId id="2147486198" r:id="rId6"/>
    <p:sldLayoutId id="2147486199" r:id="rId7"/>
    <p:sldLayoutId id="2147486200" r:id="rId8"/>
    <p:sldLayoutId id="2147486201" r:id="rId9"/>
    <p:sldLayoutId id="2147486202" r:id="rId10"/>
    <p:sldLayoutId id="2147486203" r:id="rId11"/>
    <p:sldLayoutId id="2147486204" r:id="rId12"/>
    <p:sldLayoutId id="2147486205" r:id="rId13"/>
    <p:sldLayoutId id="2147486206" r:id="rId14"/>
    <p:sldLayoutId id="2147486207" r:id="rId15"/>
    <p:sldLayoutId id="2147486208" r:id="rId16"/>
    <p:sldLayoutId id="2147486209" r:id="rId17"/>
    <p:sldLayoutId id="2147486210" r:id="rId18"/>
    <p:sldLayoutId id="2147486211" r:id="rId19"/>
    <p:sldLayoutId id="2147486212" r:id="rId20"/>
    <p:sldLayoutId id="2147486213" r:id="rId21"/>
    <p:sldLayoutId id="2147486214" r:id="rId22"/>
    <p:sldLayoutId id="2147486215" r:id="rId23"/>
    <p:sldLayoutId id="2147486216" r:id="rId24"/>
    <p:sldLayoutId id="2147486217" r:id="rId25"/>
    <p:sldLayoutId id="2147486218" r:id="rId26"/>
    <p:sldLayoutId id="2147486219" r:id="rId27"/>
    <p:sldLayoutId id="2147486220" r:id="rId28"/>
    <p:sldLayoutId id="2147486221" r:id="rId29"/>
    <p:sldLayoutId id="2147486222" r:id="rId30"/>
    <p:sldLayoutId id="2147486223" r:id="rId31"/>
    <p:sldLayoutId id="2147486224" r:id="rId32"/>
    <p:sldLayoutId id="2147486225" r:id="rId33"/>
    <p:sldLayoutId id="2147486226" r:id="rId34"/>
    <p:sldLayoutId id="2147486227" r:id="rId35"/>
    <p:sldLayoutId id="2147486228" r:id="rId36"/>
    <p:sldLayoutId id="2147486229" r:id="rId37"/>
    <p:sldLayoutId id="2147486230" r:id="rId38"/>
    <p:sldLayoutId id="2147486231" r:id="rId39"/>
    <p:sldLayoutId id="2147486232" r:id="rId40"/>
    <p:sldLayoutId id="2147486233" r:id="rId41"/>
    <p:sldLayoutId id="2147486234" r:id="rId42"/>
    <p:sldLayoutId id="2147486235" r:id="rId43"/>
    <p:sldLayoutId id="2147486236" r:id="rId44"/>
    <p:sldLayoutId id="2147486237" r:id="rId45"/>
    <p:sldLayoutId id="2147486238" r:id="rId46"/>
    <p:sldLayoutId id="2147486239" r:id="rId47"/>
    <p:sldLayoutId id="2147486240" r:id="rId48"/>
    <p:sldLayoutId id="2147486241" r:id="rId49"/>
    <p:sldLayoutId id="2147486242" r:id="rId50"/>
    <p:sldLayoutId id="2147486243" r:id="rId51"/>
    <p:sldLayoutId id="2147486244" r:id="rId52"/>
    <p:sldLayoutId id="2147486245" r:id="rId53"/>
    <p:sldLayoutId id="2147486246" r:id="rId54"/>
    <p:sldLayoutId id="2147486247" r:id="rId55"/>
    <p:sldLayoutId id="2147486248" r:id="rId56"/>
    <p:sldLayoutId id="2147486250" r:id="rId57"/>
    <p:sldLayoutId id="2147486251" r:id="rId58"/>
    <p:sldLayoutId id="2147486252" r:id="rId59"/>
    <p:sldLayoutId id="2147486253"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0"/>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61"/>
          <a:srcRect l="52412" r="13395"/>
          <a:stretch/>
        </p:blipFill>
        <p:spPr>
          <a:xfrm>
            <a:off x="1" y="0"/>
            <a:ext cx="4168773" cy="6857999"/>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582996" y="218637"/>
            <a:ext cx="444876" cy="162166"/>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68374642"/>
      </p:ext>
    </p:extLst>
  </p:cSld>
  <p:clrMap bg1="lt1" tx1="dk1" bg2="lt2" tx2="dk2" accent1="accent1" accent2="accent2" accent3="accent3" accent4="accent4" accent5="accent5" accent6="accent6" hlink="hlink" folHlink="folHlink"/>
  <p:sldLayoutIdLst>
    <p:sldLayoutId id="2147486255" r:id="rId1"/>
    <p:sldLayoutId id="2147486256" r:id="rId2"/>
    <p:sldLayoutId id="2147486257" r:id="rId3"/>
    <p:sldLayoutId id="2147486258" r:id="rId4"/>
    <p:sldLayoutId id="2147486259" r:id="rId5"/>
    <p:sldLayoutId id="2147486260" r:id="rId6"/>
    <p:sldLayoutId id="2147486261" r:id="rId7"/>
    <p:sldLayoutId id="2147486262" r:id="rId8"/>
    <p:sldLayoutId id="2147486263" r:id="rId9"/>
    <p:sldLayoutId id="2147486264" r:id="rId10"/>
    <p:sldLayoutId id="2147486265" r:id="rId11"/>
    <p:sldLayoutId id="2147486266" r:id="rId12"/>
    <p:sldLayoutId id="2147486267" r:id="rId13"/>
    <p:sldLayoutId id="2147486268" r:id="rId14"/>
    <p:sldLayoutId id="2147486269" r:id="rId15"/>
    <p:sldLayoutId id="2147486270" r:id="rId16"/>
    <p:sldLayoutId id="2147486271" r:id="rId17"/>
    <p:sldLayoutId id="2147486272" r:id="rId18"/>
    <p:sldLayoutId id="2147486273" r:id="rId19"/>
    <p:sldLayoutId id="2147486274" r:id="rId20"/>
    <p:sldLayoutId id="2147486275" r:id="rId21"/>
    <p:sldLayoutId id="2147486276" r:id="rId22"/>
    <p:sldLayoutId id="2147486277" r:id="rId23"/>
    <p:sldLayoutId id="2147486278" r:id="rId24"/>
    <p:sldLayoutId id="2147486279" r:id="rId25"/>
    <p:sldLayoutId id="2147486280" r:id="rId26"/>
    <p:sldLayoutId id="2147486281" r:id="rId27"/>
    <p:sldLayoutId id="2147486282" r:id="rId28"/>
    <p:sldLayoutId id="2147486283" r:id="rId29"/>
    <p:sldLayoutId id="2147486284" r:id="rId30"/>
    <p:sldLayoutId id="2147486285" r:id="rId31"/>
    <p:sldLayoutId id="2147486286" r:id="rId32"/>
    <p:sldLayoutId id="2147486287" r:id="rId33"/>
    <p:sldLayoutId id="2147486288" r:id="rId34"/>
    <p:sldLayoutId id="2147486289" r:id="rId35"/>
    <p:sldLayoutId id="2147486290" r:id="rId36"/>
    <p:sldLayoutId id="2147486291" r:id="rId37"/>
    <p:sldLayoutId id="2147486292" r:id="rId38"/>
    <p:sldLayoutId id="2147486293" r:id="rId39"/>
    <p:sldLayoutId id="2147486294" r:id="rId40"/>
    <p:sldLayoutId id="2147486295" r:id="rId41"/>
    <p:sldLayoutId id="2147486296" r:id="rId42"/>
    <p:sldLayoutId id="2147486297" r:id="rId43"/>
    <p:sldLayoutId id="2147486298" r:id="rId44"/>
    <p:sldLayoutId id="2147486299" r:id="rId45"/>
    <p:sldLayoutId id="2147486300" r:id="rId46"/>
    <p:sldLayoutId id="2147486301" r:id="rId47"/>
    <p:sldLayoutId id="2147486302" r:id="rId48"/>
    <p:sldLayoutId id="2147486303" r:id="rId49"/>
    <p:sldLayoutId id="2147486304" r:id="rId50"/>
    <p:sldLayoutId id="2147486305" r:id="rId51"/>
    <p:sldLayoutId id="2147486306" r:id="rId52"/>
    <p:sldLayoutId id="2147486307" r:id="rId53"/>
    <p:sldLayoutId id="2147486309" r:id="rId54"/>
    <p:sldLayoutId id="2147486310" r:id="rId55"/>
    <p:sldLayoutId id="2147486311" r:id="rId56"/>
    <p:sldLayoutId id="2147486312" r:id="rId57"/>
    <p:sldLayoutId id="2147486313"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1367041"/>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R="5080" defTabSz="914400">
              <a:defRPr/>
            </a:pPr>
            <a:r>
              <a:rPr lang="en-US" sz="3800" b="1">
                <a:solidFill>
                  <a:srgbClr val="2E2F2E"/>
                </a:solidFill>
                <a:latin typeface="Segoe UI Semibold"/>
                <a:cs typeface="Segoe UI Semibold"/>
              </a:rPr>
              <a:t>Synapse Real-Time Analytics in Microsoft Fabric</a:t>
            </a:r>
            <a:endParaRPr lang="en-US" sz="2200">
              <a:solidFill>
                <a:srgbClr val="1F937E"/>
              </a:solidFill>
              <a:latin typeface="Segoe UI Semibold"/>
              <a:cs typeface="Segoe UI Semibold"/>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97181708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731009" y="1351508"/>
            <a:ext cx="10729982" cy="4154984"/>
          </a:xfrm>
        </p:spPr>
        <p:txBody>
          <a:bodyPr vert="horz" wrap="square" lIns="0" tIns="0" rIns="0" bIns="0" rtlCol="0" anchor="t">
            <a:spAutoFit/>
          </a:bodyPr>
          <a:lstStyle/>
          <a:p>
            <a:r>
              <a:rPr lang="en-GB" sz="5400" b="0" i="0">
                <a:solidFill>
                  <a:srgbClr val="000000"/>
                </a:solidFill>
                <a:effectLst/>
                <a:latin typeface="Segoe UI"/>
                <a:cs typeface="Segoe UI"/>
              </a:rPr>
              <a:t>With </a:t>
            </a:r>
            <a:r>
              <a:rPr lang="en-GB" sz="5400">
                <a:latin typeface="Segoe UI"/>
                <a:cs typeface="Segoe UI"/>
              </a:rPr>
              <a:t>Real-Time Analytics</a:t>
            </a:r>
            <a:r>
              <a:rPr lang="en-GB" sz="5400" b="0" i="0">
                <a:solidFill>
                  <a:srgbClr val="000000"/>
                </a:solidFill>
                <a:effectLst/>
                <a:latin typeface="Segoe UI"/>
                <a:cs typeface="Segoe UI"/>
              </a:rPr>
              <a:t> in Fabric, we help organizations scale up their analytics solution and democratize data for advanced and citizen data scientists.</a:t>
            </a:r>
            <a:r>
              <a:rPr lang="en-GB" sz="5400">
                <a:latin typeface="Segoe UI"/>
                <a:cs typeface="Segoe UI"/>
              </a:rPr>
              <a:t> </a:t>
            </a:r>
            <a:endParaRPr lang="en-CH" sz="5400"/>
          </a:p>
        </p:txBody>
      </p:sp>
    </p:spTree>
    <p:extLst>
      <p:ext uri="{BB962C8B-B14F-4D97-AF65-F5344CB8AC3E}">
        <p14:creationId xmlns:p14="http://schemas.microsoft.com/office/powerpoint/2010/main" val="22528124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731009" y="1351508"/>
            <a:ext cx="10729982" cy="1661993"/>
          </a:xfrm>
        </p:spPr>
        <p:txBody>
          <a:bodyPr vert="horz" wrap="square" lIns="0" tIns="0" rIns="0" bIns="0" rtlCol="0" anchor="t">
            <a:spAutoFit/>
          </a:bodyPr>
          <a:lstStyle/>
          <a:p>
            <a:r>
              <a:rPr lang="en-GB" sz="5400">
                <a:latin typeface="Segoe UI"/>
                <a:cs typeface="Segoe UI"/>
              </a:rPr>
              <a:t>Real-Time</a:t>
            </a:r>
            <a:r>
              <a:rPr lang="en-GB" sz="5400" b="0" i="0">
                <a:solidFill>
                  <a:srgbClr val="000000"/>
                </a:solidFill>
                <a:effectLst/>
                <a:latin typeface="Segoe UI"/>
                <a:cs typeface="Segoe UI"/>
              </a:rPr>
              <a:t> Analytics is built on top of Azure Data Explorer Engine</a:t>
            </a:r>
            <a:endParaRPr lang="en-US" sz="5400">
              <a:latin typeface="Segoe UI"/>
              <a:cs typeface="Segoe UI"/>
            </a:endParaRPr>
          </a:p>
        </p:txBody>
      </p:sp>
    </p:spTree>
    <p:extLst>
      <p:ext uri="{BB962C8B-B14F-4D97-AF65-F5344CB8AC3E}">
        <p14:creationId xmlns:p14="http://schemas.microsoft.com/office/powerpoint/2010/main" val="258376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vert="horz" wrap="square" lIns="0" tIns="0" rIns="0" bIns="0" rtlCol="0" anchor="t">
            <a:spAutoFit/>
          </a:bodyPr>
          <a:lstStyle/>
          <a:p>
            <a:r>
              <a:rPr lang="en-CH">
                <a:cs typeface="Segoe UI"/>
              </a:rPr>
              <a:t>Real-Time Analytics in Fabric - Reducing Complexity</a:t>
            </a:r>
          </a:p>
        </p:txBody>
      </p:sp>
      <p:sp>
        <p:nvSpPr>
          <p:cNvPr id="4" name="TextBox 3">
            <a:extLst>
              <a:ext uri="{FF2B5EF4-FFF2-40B4-BE49-F238E27FC236}">
                <a16:creationId xmlns:a16="http://schemas.microsoft.com/office/drawing/2014/main" id="{00C1EA20-DE57-ABAE-361D-D95684656C37}"/>
              </a:ext>
            </a:extLst>
          </p:cNvPr>
          <p:cNvSpPr txBox="1"/>
          <p:nvPr/>
        </p:nvSpPr>
        <p:spPr>
          <a:xfrm>
            <a:off x="293686" y="1920895"/>
            <a:ext cx="6623949" cy="301621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GB" sz="2800" b="0">
                <a:solidFill>
                  <a:srgbClr val="000000"/>
                </a:solidFill>
                <a:effectLst/>
              </a:rPr>
              <a:t>One Logical Copy</a:t>
            </a:r>
          </a:p>
          <a:p>
            <a:pPr marL="342900" indent="-342900">
              <a:buFont typeface="Arial" panose="020B0604020202020204" pitchFamily="34" charset="0"/>
              <a:buChar char="•"/>
            </a:pPr>
            <a:r>
              <a:rPr lang="en-GB" sz="2800" b="0">
                <a:solidFill>
                  <a:srgbClr val="000000"/>
                </a:solidFill>
                <a:effectLst/>
              </a:rPr>
              <a:t>By-default streaming ingestion</a:t>
            </a:r>
          </a:p>
          <a:p>
            <a:pPr marL="342900" indent="-342900">
              <a:buFont typeface="Arial" panose="020B0604020202020204" pitchFamily="34" charset="0"/>
              <a:buChar char="•"/>
            </a:pPr>
            <a:r>
              <a:rPr lang="en-GB" sz="2800" b="0">
                <a:solidFill>
                  <a:srgbClr val="000000"/>
                </a:solidFill>
                <a:effectLst/>
              </a:rPr>
              <a:t>By-default indexing everything</a:t>
            </a:r>
          </a:p>
          <a:p>
            <a:pPr marL="342900" indent="-342900">
              <a:buFont typeface="Arial" panose="020B0604020202020204" pitchFamily="34" charset="0"/>
              <a:buChar char="•"/>
            </a:pPr>
            <a:r>
              <a:rPr lang="en-GB" sz="2800" b="0">
                <a:solidFill>
                  <a:srgbClr val="000000"/>
                </a:solidFill>
                <a:effectLst/>
              </a:rPr>
              <a:t>Time and Hash based data partitioning</a:t>
            </a:r>
          </a:p>
          <a:p>
            <a:pPr marL="342900" indent="-342900">
              <a:buFont typeface="Arial" panose="020B0604020202020204" pitchFamily="34" charset="0"/>
              <a:buChar char="•"/>
            </a:pPr>
            <a:r>
              <a:rPr lang="en-GB" sz="2800" b="0">
                <a:solidFill>
                  <a:srgbClr val="000000"/>
                </a:solidFill>
                <a:effectLst/>
              </a:rPr>
              <a:t>Native support for structured, semi-structured and free text data</a:t>
            </a:r>
          </a:p>
          <a:p>
            <a:pPr marL="342900" indent="-342900">
              <a:buFont typeface="Arial" panose="020B0604020202020204" pitchFamily="34" charset="0"/>
              <a:buChar char="•"/>
            </a:pPr>
            <a:r>
              <a:rPr lang="en-GB" sz="2800" b="0">
                <a:solidFill>
                  <a:srgbClr val="000000"/>
                </a:solidFill>
                <a:effectLst/>
              </a:rPr>
              <a:t>In-place transformation</a:t>
            </a:r>
          </a:p>
        </p:txBody>
      </p:sp>
      <p:pic>
        <p:nvPicPr>
          <p:cNvPr id="8" name="Picture 7">
            <a:extLst>
              <a:ext uri="{FF2B5EF4-FFF2-40B4-BE49-F238E27FC236}">
                <a16:creationId xmlns:a16="http://schemas.microsoft.com/office/drawing/2014/main" id="{2F8F8ED7-900D-D0E8-960A-C63B1C78C73E}"/>
              </a:ext>
            </a:extLst>
          </p:cNvPr>
          <p:cNvPicPr>
            <a:picLocks noChangeAspect="1"/>
          </p:cNvPicPr>
          <p:nvPr/>
        </p:nvPicPr>
        <p:blipFill rotWithShape="1">
          <a:blip r:embed="rId3"/>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20720592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vert="horz" wrap="square" lIns="0" tIns="0" rIns="0" bIns="0" rtlCol="0" anchor="t">
            <a:spAutoFit/>
          </a:bodyPr>
          <a:lstStyle/>
          <a:p>
            <a:r>
              <a:rPr lang="en-CH">
                <a:cs typeface="Segoe UI"/>
              </a:rPr>
              <a:t>Real-Time Analytics in Fabric - Simplifying</a:t>
            </a:r>
          </a:p>
        </p:txBody>
      </p:sp>
      <p:sp>
        <p:nvSpPr>
          <p:cNvPr id="4" name="TextBox 3">
            <a:extLst>
              <a:ext uri="{FF2B5EF4-FFF2-40B4-BE49-F238E27FC236}">
                <a16:creationId xmlns:a16="http://schemas.microsoft.com/office/drawing/2014/main" id="{00C1EA20-DE57-ABAE-361D-D95684656C37}"/>
              </a:ext>
            </a:extLst>
          </p:cNvPr>
          <p:cNvSpPr txBox="1"/>
          <p:nvPr/>
        </p:nvSpPr>
        <p:spPr>
          <a:xfrm>
            <a:off x="293686" y="2351782"/>
            <a:ext cx="6623949" cy="2585323"/>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GB" sz="2800" b="0">
                <a:solidFill>
                  <a:srgbClr val="000000"/>
                </a:solidFill>
                <a:effectLst/>
              </a:rPr>
              <a:t>Tightly integrated with Fabric experiences</a:t>
            </a:r>
          </a:p>
          <a:p>
            <a:pPr marL="457200" indent="-457200">
              <a:buFont typeface="Arial" panose="020B0604020202020204" pitchFamily="34" charset="0"/>
              <a:buChar char="•"/>
            </a:pPr>
            <a:r>
              <a:rPr lang="en-GB" sz="2800" b="0">
                <a:solidFill>
                  <a:srgbClr val="000000"/>
                </a:solidFill>
                <a:effectLst/>
              </a:rPr>
              <a:t>Mirroring to Lakehouse</a:t>
            </a:r>
          </a:p>
          <a:p>
            <a:pPr marL="457200" indent="-457200">
              <a:buFont typeface="Arial" panose="020B0604020202020204" pitchFamily="34" charset="0"/>
              <a:buChar char="•"/>
            </a:pPr>
            <a:r>
              <a:rPr lang="en-GB" sz="2800" b="0">
                <a:solidFill>
                  <a:srgbClr val="000000"/>
                </a:solidFill>
                <a:effectLst/>
              </a:rPr>
              <a:t>By-default integration with event streaming sources</a:t>
            </a:r>
          </a:p>
          <a:p>
            <a:pPr marL="457200" indent="-457200">
              <a:buFont typeface="Arial" panose="020B0604020202020204" pitchFamily="34" charset="0"/>
              <a:buChar char="•"/>
            </a:pPr>
            <a:r>
              <a:rPr lang="en-GB" sz="2800" b="0">
                <a:solidFill>
                  <a:srgbClr val="000000"/>
                </a:solidFill>
                <a:effectLst/>
              </a:rPr>
              <a:t>By-default integration with Power BI</a:t>
            </a:r>
          </a:p>
        </p:txBody>
      </p:sp>
      <p:pic>
        <p:nvPicPr>
          <p:cNvPr id="3" name="Picture 2">
            <a:extLst>
              <a:ext uri="{FF2B5EF4-FFF2-40B4-BE49-F238E27FC236}">
                <a16:creationId xmlns:a16="http://schemas.microsoft.com/office/drawing/2014/main" id="{77ACF8F3-950F-3C97-798B-0E262B1ABF7C}"/>
              </a:ext>
            </a:extLst>
          </p:cNvPr>
          <p:cNvPicPr>
            <a:picLocks noChangeAspect="1"/>
          </p:cNvPicPr>
          <p:nvPr/>
        </p:nvPicPr>
        <p:blipFill rotWithShape="1">
          <a:blip r:embed="rId3"/>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39901611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Real-time Analytics in Fabric</a:t>
            </a:r>
          </a:p>
        </p:txBody>
      </p:sp>
      <p:sp>
        <p:nvSpPr>
          <p:cNvPr id="9" name="Oval 8">
            <a:extLst>
              <a:ext uri="{FF2B5EF4-FFF2-40B4-BE49-F238E27FC236}">
                <a16:creationId xmlns:a16="http://schemas.microsoft.com/office/drawing/2014/main" id="{CBD0AFFE-7796-E4B9-8BB7-0A291E1CC3DB}"/>
              </a:ext>
            </a:extLst>
          </p:cNvPr>
          <p:cNvSpPr/>
          <p:nvPr/>
        </p:nvSpPr>
        <p:spPr>
          <a:xfrm>
            <a:off x="1050533" y="1723221"/>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1" name="Freeform 10">
            <a:extLst>
              <a:ext uri="{FF2B5EF4-FFF2-40B4-BE49-F238E27FC236}">
                <a16:creationId xmlns:a16="http://schemas.microsoft.com/office/drawing/2014/main" id="{13887A32-E2C6-0808-5485-4FF51D63A8FA}"/>
              </a:ext>
            </a:extLst>
          </p:cNvPr>
          <p:cNvSpPr/>
          <p:nvPr/>
        </p:nvSpPr>
        <p:spPr>
          <a:xfrm>
            <a:off x="2672715" y="1723221"/>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000000"/>
                </a:solidFill>
              </a:rPr>
              <a:t>Auto-managed </a:t>
            </a:r>
            <a:r>
              <a:rPr lang="en-GB" sz="2400">
                <a:solidFill>
                  <a:srgbClr val="000000"/>
                </a:solidFill>
              </a:rPr>
              <a:t>scale</a:t>
            </a:r>
            <a:endParaRPr lang="en-US" sz="2400" kern="1200">
              <a:solidFill>
                <a:srgbClr val="000000"/>
              </a:solidFill>
            </a:endParaRPr>
          </a:p>
        </p:txBody>
      </p:sp>
      <p:sp>
        <p:nvSpPr>
          <p:cNvPr id="12" name="Oval 11">
            <a:extLst>
              <a:ext uri="{FF2B5EF4-FFF2-40B4-BE49-F238E27FC236}">
                <a16:creationId xmlns:a16="http://schemas.microsoft.com/office/drawing/2014/main" id="{F6B77A45-33AC-EE63-3908-D167E5872DB7}"/>
              </a:ext>
            </a:extLst>
          </p:cNvPr>
          <p:cNvSpPr/>
          <p:nvPr/>
        </p:nvSpPr>
        <p:spPr>
          <a:xfrm>
            <a:off x="6370337" y="1723221"/>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4" name="Freeform 13">
            <a:extLst>
              <a:ext uri="{FF2B5EF4-FFF2-40B4-BE49-F238E27FC236}">
                <a16:creationId xmlns:a16="http://schemas.microsoft.com/office/drawing/2014/main" id="{B0953DC8-1857-36E4-8EAF-D7694443E767}"/>
              </a:ext>
            </a:extLst>
          </p:cNvPr>
          <p:cNvSpPr/>
          <p:nvPr/>
        </p:nvSpPr>
        <p:spPr>
          <a:xfrm>
            <a:off x="7992520" y="1723221"/>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000000"/>
                </a:solidFill>
              </a:rPr>
              <a:t>Cross workload solutions</a:t>
            </a:r>
            <a:endParaRPr lang="en-US" sz="2400" kern="1200">
              <a:solidFill>
                <a:srgbClr val="000000"/>
              </a:solidFill>
            </a:endParaRPr>
          </a:p>
        </p:txBody>
      </p:sp>
      <p:sp>
        <p:nvSpPr>
          <p:cNvPr id="15" name="Oval 14">
            <a:extLst>
              <a:ext uri="{FF2B5EF4-FFF2-40B4-BE49-F238E27FC236}">
                <a16:creationId xmlns:a16="http://schemas.microsoft.com/office/drawing/2014/main" id="{1A39BB29-FCCF-0A9D-3783-F088B4C875B4}"/>
              </a:ext>
            </a:extLst>
          </p:cNvPr>
          <p:cNvSpPr/>
          <p:nvPr/>
        </p:nvSpPr>
        <p:spPr>
          <a:xfrm>
            <a:off x="1050533" y="3798863"/>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7" name="Freeform 16">
            <a:extLst>
              <a:ext uri="{FF2B5EF4-FFF2-40B4-BE49-F238E27FC236}">
                <a16:creationId xmlns:a16="http://schemas.microsoft.com/office/drawing/2014/main" id="{F3A88919-2664-1D2B-9C15-60958ED7D26B}"/>
              </a:ext>
            </a:extLst>
          </p:cNvPr>
          <p:cNvSpPr/>
          <p:nvPr/>
        </p:nvSpPr>
        <p:spPr>
          <a:xfrm>
            <a:off x="2672715" y="3798863"/>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000000"/>
                </a:solidFill>
              </a:rPr>
              <a:t>Easy onboarding with friendly UX</a:t>
            </a:r>
            <a:endParaRPr lang="en-US" sz="2400" kern="1200">
              <a:solidFill>
                <a:srgbClr val="000000"/>
              </a:solidFill>
            </a:endParaRPr>
          </a:p>
        </p:txBody>
      </p:sp>
      <p:sp>
        <p:nvSpPr>
          <p:cNvPr id="18" name="Oval 17">
            <a:extLst>
              <a:ext uri="{FF2B5EF4-FFF2-40B4-BE49-F238E27FC236}">
                <a16:creationId xmlns:a16="http://schemas.microsoft.com/office/drawing/2014/main" id="{5363C2E9-9198-B5E6-31E9-18E98F50B6EC}"/>
              </a:ext>
            </a:extLst>
          </p:cNvPr>
          <p:cNvSpPr/>
          <p:nvPr/>
        </p:nvSpPr>
        <p:spPr>
          <a:xfrm>
            <a:off x="6370337" y="3798863"/>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20" name="Freeform 19">
            <a:extLst>
              <a:ext uri="{FF2B5EF4-FFF2-40B4-BE49-F238E27FC236}">
                <a16:creationId xmlns:a16="http://schemas.microsoft.com/office/drawing/2014/main" id="{7E7D6643-DA86-790F-0B61-4B53AFCE884D}"/>
              </a:ext>
            </a:extLst>
          </p:cNvPr>
          <p:cNvSpPr/>
          <p:nvPr/>
        </p:nvSpPr>
        <p:spPr>
          <a:xfrm>
            <a:off x="7992520" y="3798863"/>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solidFill>
                  <a:srgbClr val="000000"/>
                </a:solidFill>
              </a:rPr>
              <a:t>Managed experiences</a:t>
            </a:r>
          </a:p>
        </p:txBody>
      </p:sp>
      <p:pic>
        <p:nvPicPr>
          <p:cNvPr id="22" name="Graphic 21" descr="Gauge with solid fill">
            <a:extLst>
              <a:ext uri="{FF2B5EF4-FFF2-40B4-BE49-F238E27FC236}">
                <a16:creationId xmlns:a16="http://schemas.microsoft.com/office/drawing/2014/main" id="{DE852D41-939D-5C3A-C77C-8ECAAF8686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61290" y="1933978"/>
            <a:ext cx="914400" cy="914400"/>
          </a:xfrm>
          <a:prstGeom prst="rect">
            <a:avLst/>
          </a:prstGeom>
        </p:spPr>
      </p:pic>
      <p:pic>
        <p:nvPicPr>
          <p:cNvPr id="26" name="Graphic 25" descr="Online meeting with solid fill">
            <a:extLst>
              <a:ext uri="{FF2B5EF4-FFF2-40B4-BE49-F238E27FC236}">
                <a16:creationId xmlns:a16="http://schemas.microsoft.com/office/drawing/2014/main" id="{23E0B64C-EE63-9394-FB00-E8564FCE233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86008" y="4009620"/>
            <a:ext cx="914400" cy="914400"/>
          </a:xfrm>
          <a:prstGeom prst="rect">
            <a:avLst/>
          </a:prstGeom>
        </p:spPr>
      </p:pic>
      <p:pic>
        <p:nvPicPr>
          <p:cNvPr id="28" name="Graphic 27" descr="Ui Ux with solid fill">
            <a:extLst>
              <a:ext uri="{FF2B5EF4-FFF2-40B4-BE49-F238E27FC236}">
                <a16:creationId xmlns:a16="http://schemas.microsoft.com/office/drawing/2014/main" id="{2F0A5B0F-EC34-5A45-3185-BE728A3F0F6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61290" y="4008475"/>
            <a:ext cx="914400" cy="914400"/>
          </a:xfrm>
          <a:prstGeom prst="rect">
            <a:avLst/>
          </a:prstGeom>
        </p:spPr>
      </p:pic>
      <p:pic>
        <p:nvPicPr>
          <p:cNvPr id="30" name="Graphic 29" descr="Network with solid fill">
            <a:extLst>
              <a:ext uri="{FF2B5EF4-FFF2-40B4-BE49-F238E27FC236}">
                <a16:creationId xmlns:a16="http://schemas.microsoft.com/office/drawing/2014/main" id="{E86A9A3A-1D71-3E21-FF54-A313A6B3B22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81094" y="1933978"/>
            <a:ext cx="914400" cy="914400"/>
          </a:xfrm>
          <a:prstGeom prst="rect">
            <a:avLst/>
          </a:prstGeom>
        </p:spPr>
      </p:pic>
    </p:spTree>
    <p:extLst>
      <p:ext uri="{BB962C8B-B14F-4D97-AF65-F5344CB8AC3E}">
        <p14:creationId xmlns:p14="http://schemas.microsoft.com/office/powerpoint/2010/main" val="26946700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731009" y="1351508"/>
            <a:ext cx="10729982" cy="4185761"/>
          </a:xfrm>
        </p:spPr>
        <p:txBody>
          <a:bodyPr/>
          <a:lstStyle/>
          <a:p>
            <a:r>
              <a:rPr lang="en-GB" sz="8000" b="0" i="0">
                <a:solidFill>
                  <a:srgbClr val="000000"/>
                </a:solidFill>
                <a:effectLst/>
                <a:latin typeface="Segoe UI" panose="020B0502040204020203" pitchFamily="34" charset="0"/>
              </a:rPr>
              <a:t>Solving the </a:t>
            </a:r>
          </a:p>
          <a:p>
            <a:r>
              <a:rPr lang="en-GB" sz="8000" b="0" i="0">
                <a:solidFill>
                  <a:srgbClr val="000000"/>
                </a:solidFill>
                <a:effectLst/>
                <a:latin typeface="Segoe UI" panose="020B0502040204020203" pitchFamily="34" charset="0"/>
              </a:rPr>
              <a:t>Single Source of Truth</a:t>
            </a:r>
          </a:p>
          <a:p>
            <a:r>
              <a:rPr lang="en-GB" sz="8000">
                <a:latin typeface="Segoe UI" panose="020B0502040204020203" pitchFamily="34" charset="0"/>
              </a:rPr>
              <a:t>problem</a:t>
            </a:r>
            <a:endParaRPr lang="en-CH" sz="8000"/>
          </a:p>
        </p:txBody>
      </p:sp>
    </p:spTree>
    <p:extLst>
      <p:ext uri="{BB962C8B-B14F-4D97-AF65-F5344CB8AC3E}">
        <p14:creationId xmlns:p14="http://schemas.microsoft.com/office/powerpoint/2010/main" val="40798446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Real-time Analytics - Key capabilities</a:t>
            </a:r>
          </a:p>
        </p:txBody>
      </p:sp>
      <p:sp>
        <p:nvSpPr>
          <p:cNvPr id="4" name="TextBox 3">
            <a:extLst>
              <a:ext uri="{FF2B5EF4-FFF2-40B4-BE49-F238E27FC236}">
                <a16:creationId xmlns:a16="http://schemas.microsoft.com/office/drawing/2014/main" id="{4F691859-1A6B-C954-7AE0-B7CF5914146E}"/>
              </a:ext>
            </a:extLst>
          </p:cNvPr>
          <p:cNvSpPr txBox="1"/>
          <p:nvPr/>
        </p:nvSpPr>
        <p:spPr>
          <a:xfrm>
            <a:off x="293686" y="1951946"/>
            <a:ext cx="7114279" cy="3323987"/>
          </a:xfrm>
          <a:prstGeom prst="rect">
            <a:avLst/>
          </a:prstGeom>
          <a:noFill/>
        </p:spPr>
        <p:txBody>
          <a:bodyPr wrap="square" lIns="0" tIns="0" rIns="0" bIns="0" rtlCol="0">
            <a:spAutoFit/>
          </a:bodyPr>
          <a:lstStyle/>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Unlimited scale (query, ingestion, storage)</a:t>
            </a:r>
          </a:p>
          <a:p>
            <a:pPr marL="285750" indent="-285750" algn="l" rtl="0" fontAlgn="base">
              <a:spcBef>
                <a:spcPts val="0"/>
              </a:spcBef>
              <a:spcAft>
                <a:spcPts val="0"/>
              </a:spcAft>
              <a:buFont typeface="Arial" panose="020B0604020202020204" pitchFamily="34" charset="0"/>
              <a:buChar char="•"/>
            </a:pPr>
            <a:r>
              <a:rPr lang="en-US" sz="3600">
                <a:solidFill>
                  <a:srgbClr val="000000"/>
                </a:solidFill>
                <a:latin typeface="Segoe UI"/>
              </a:rPr>
              <a:t>Any data source</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Any data forma</a:t>
            </a:r>
            <a:r>
              <a:rPr lang="en-US" sz="3600">
                <a:solidFill>
                  <a:srgbClr val="000000"/>
                </a:solidFill>
                <a:latin typeface="Segoe UI"/>
              </a:rPr>
              <a:t>t</a:t>
            </a:r>
          </a:p>
          <a:p>
            <a:pPr marL="285750" indent="-285750" algn="l" rtl="0" fontAlgn="base">
              <a:spcBef>
                <a:spcPts val="0"/>
              </a:spcBef>
              <a:spcAft>
                <a:spcPts val="0"/>
              </a:spcAft>
              <a:buFont typeface="Arial" panose="020B0604020202020204" pitchFamily="34" charset="0"/>
              <a:buChar char="•"/>
            </a:pPr>
            <a:r>
              <a:rPr lang="en-US" sz="3600">
                <a:solidFill>
                  <a:srgbClr val="000000"/>
                </a:solidFill>
                <a:latin typeface="Segoe UI"/>
              </a:rPr>
              <a:t>Structured, semi-structured, free-text data</a:t>
            </a:r>
          </a:p>
        </p:txBody>
      </p:sp>
      <p:pic>
        <p:nvPicPr>
          <p:cNvPr id="5" name="Picture 4">
            <a:extLst>
              <a:ext uri="{FF2B5EF4-FFF2-40B4-BE49-F238E27FC236}">
                <a16:creationId xmlns:a16="http://schemas.microsoft.com/office/drawing/2014/main" id="{F90916FC-1485-44DD-8E2D-1F5CE0990824}"/>
              </a:ext>
            </a:extLst>
          </p:cNvPr>
          <p:cNvPicPr>
            <a:picLocks noChangeAspect="1"/>
          </p:cNvPicPr>
          <p:nvPr/>
        </p:nvPicPr>
        <p:blipFill rotWithShape="1">
          <a:blip r:embed="rId3"/>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27573997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Real-time Analytics - Key capabilities</a:t>
            </a:r>
          </a:p>
        </p:txBody>
      </p:sp>
      <p:sp>
        <p:nvSpPr>
          <p:cNvPr id="4" name="TextBox 3">
            <a:extLst>
              <a:ext uri="{FF2B5EF4-FFF2-40B4-BE49-F238E27FC236}">
                <a16:creationId xmlns:a16="http://schemas.microsoft.com/office/drawing/2014/main" id="{4F691859-1A6B-C954-7AE0-B7CF5914146E}"/>
              </a:ext>
            </a:extLst>
          </p:cNvPr>
          <p:cNvSpPr txBox="1"/>
          <p:nvPr/>
        </p:nvSpPr>
        <p:spPr>
          <a:xfrm>
            <a:off x="293686" y="2150342"/>
            <a:ext cx="7114279" cy="3323987"/>
          </a:xfrm>
          <a:prstGeom prst="rect">
            <a:avLst/>
          </a:prstGeom>
          <a:noFill/>
        </p:spPr>
        <p:txBody>
          <a:bodyPr wrap="square" lIns="0" tIns="0" rIns="0" bIns="0" rtlCol="0">
            <a:spAutoFit/>
          </a:bodyPr>
          <a:lstStyle/>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Real-time data t</a:t>
            </a:r>
            <a:r>
              <a:rPr lang="en-US" sz="3600">
                <a:solidFill>
                  <a:srgbClr val="000000"/>
                </a:solidFill>
                <a:latin typeface="Segoe UI"/>
              </a:rPr>
              <a:t>ransformation of complex data structures</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Streaming</a:t>
            </a:r>
            <a:r>
              <a:rPr lang="en-US" sz="3600">
                <a:solidFill>
                  <a:srgbClr val="000000"/>
                </a:solidFill>
                <a:latin typeface="Segoe UI"/>
              </a:rPr>
              <a:t> analytics in Near Real Time</a:t>
            </a:r>
          </a:p>
          <a:p>
            <a:pPr marL="285750" indent="-285750" fontAlgn="base">
              <a:buFont typeface="Arial" panose="020B0604020202020204" pitchFamily="34" charset="0"/>
              <a:buChar char="•"/>
            </a:pPr>
            <a:r>
              <a:rPr lang="en-US" sz="3600" b="0" i="0" u="none" strike="noStrike" kern="1200">
                <a:solidFill>
                  <a:srgbClr val="000000"/>
                </a:solidFill>
                <a:effectLst/>
                <a:latin typeface="Segoe UI"/>
                <a:ea typeface="+mn-ea"/>
                <a:cs typeface="+mn-cs"/>
              </a:rPr>
              <a:t>High</a:t>
            </a:r>
            <a:r>
              <a:rPr lang="en-US" sz="3600">
                <a:solidFill>
                  <a:srgbClr val="000000"/>
                </a:solidFill>
                <a:latin typeface="Segoe UI"/>
              </a:rPr>
              <a:t> performance, Low latency, freshness</a:t>
            </a:r>
          </a:p>
        </p:txBody>
      </p:sp>
      <p:pic>
        <p:nvPicPr>
          <p:cNvPr id="5" name="Picture 4">
            <a:extLst>
              <a:ext uri="{FF2B5EF4-FFF2-40B4-BE49-F238E27FC236}">
                <a16:creationId xmlns:a16="http://schemas.microsoft.com/office/drawing/2014/main" id="{F90916FC-1485-44DD-8E2D-1F5CE0990824}"/>
              </a:ext>
            </a:extLst>
          </p:cNvPr>
          <p:cNvPicPr>
            <a:picLocks noChangeAspect="1"/>
          </p:cNvPicPr>
          <p:nvPr/>
        </p:nvPicPr>
        <p:blipFill rotWithShape="1">
          <a:blip r:embed="rId3"/>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30951219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Highlighted industry scenarios</a:t>
            </a:r>
          </a:p>
        </p:txBody>
      </p:sp>
      <p:sp>
        <p:nvSpPr>
          <p:cNvPr id="9" name="Oval 8">
            <a:extLst>
              <a:ext uri="{FF2B5EF4-FFF2-40B4-BE49-F238E27FC236}">
                <a16:creationId xmlns:a16="http://schemas.microsoft.com/office/drawing/2014/main" id="{CBD0AFFE-7796-E4B9-8BB7-0A291E1CC3DB}"/>
              </a:ext>
            </a:extLst>
          </p:cNvPr>
          <p:cNvSpPr/>
          <p:nvPr/>
        </p:nvSpPr>
        <p:spPr>
          <a:xfrm>
            <a:off x="1050533" y="1723221"/>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1" name="Freeform 10">
            <a:extLst>
              <a:ext uri="{FF2B5EF4-FFF2-40B4-BE49-F238E27FC236}">
                <a16:creationId xmlns:a16="http://schemas.microsoft.com/office/drawing/2014/main" id="{13887A32-E2C6-0808-5485-4FF51D63A8FA}"/>
              </a:ext>
            </a:extLst>
          </p:cNvPr>
          <p:cNvSpPr/>
          <p:nvPr/>
        </p:nvSpPr>
        <p:spPr>
          <a:xfrm>
            <a:off x="2672715" y="1723221"/>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4000" kern="1200">
                <a:solidFill>
                  <a:srgbClr val="000000"/>
                </a:solidFill>
              </a:rPr>
              <a:t>IOT Analytics</a:t>
            </a:r>
            <a:endParaRPr lang="en-US" sz="4000" kern="1200">
              <a:solidFill>
                <a:srgbClr val="000000"/>
              </a:solidFill>
            </a:endParaRPr>
          </a:p>
        </p:txBody>
      </p:sp>
      <p:sp>
        <p:nvSpPr>
          <p:cNvPr id="12" name="Oval 11">
            <a:extLst>
              <a:ext uri="{FF2B5EF4-FFF2-40B4-BE49-F238E27FC236}">
                <a16:creationId xmlns:a16="http://schemas.microsoft.com/office/drawing/2014/main" id="{F6B77A45-33AC-EE63-3908-D167E5872DB7}"/>
              </a:ext>
            </a:extLst>
          </p:cNvPr>
          <p:cNvSpPr/>
          <p:nvPr/>
        </p:nvSpPr>
        <p:spPr>
          <a:xfrm>
            <a:off x="1050533" y="4064797"/>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4" name="Freeform 13">
            <a:extLst>
              <a:ext uri="{FF2B5EF4-FFF2-40B4-BE49-F238E27FC236}">
                <a16:creationId xmlns:a16="http://schemas.microsoft.com/office/drawing/2014/main" id="{B0953DC8-1857-36E4-8EAF-D7694443E767}"/>
              </a:ext>
            </a:extLst>
          </p:cNvPr>
          <p:cNvSpPr/>
          <p:nvPr/>
        </p:nvSpPr>
        <p:spPr>
          <a:xfrm>
            <a:off x="2672715" y="4064797"/>
            <a:ext cx="5490623"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4000" kern="1200">
                <a:solidFill>
                  <a:srgbClr val="000000"/>
                </a:solidFill>
              </a:rPr>
              <a:t>Log analytics </a:t>
            </a:r>
            <a:r>
              <a:rPr lang="en-GB" sz="4000">
                <a:solidFill>
                  <a:srgbClr val="000000"/>
                </a:solidFill>
              </a:rPr>
              <a:t>(security)</a:t>
            </a:r>
            <a:endParaRPr lang="en-US" sz="4000" kern="1200">
              <a:solidFill>
                <a:srgbClr val="000000"/>
              </a:solidFill>
            </a:endParaRPr>
          </a:p>
        </p:txBody>
      </p:sp>
      <p:pic>
        <p:nvPicPr>
          <p:cNvPr id="22" name="Graphic 21" descr="Scatterplot with solid fill">
            <a:extLst>
              <a:ext uri="{FF2B5EF4-FFF2-40B4-BE49-F238E27FC236}">
                <a16:creationId xmlns:a16="http://schemas.microsoft.com/office/drawing/2014/main" id="{DE852D41-939D-5C3A-C77C-8ECAAF8686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61290" y="1933978"/>
            <a:ext cx="914400" cy="914400"/>
          </a:xfrm>
          <a:prstGeom prst="rect">
            <a:avLst/>
          </a:prstGeom>
        </p:spPr>
      </p:pic>
      <p:pic>
        <p:nvPicPr>
          <p:cNvPr id="30" name="Graphic 29" descr="Traffic light with solid fill">
            <a:extLst>
              <a:ext uri="{FF2B5EF4-FFF2-40B4-BE49-F238E27FC236}">
                <a16:creationId xmlns:a16="http://schemas.microsoft.com/office/drawing/2014/main" id="{E86A9A3A-1D71-3E21-FF54-A313A6B3B22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61290" y="4275554"/>
            <a:ext cx="914400" cy="914400"/>
          </a:xfrm>
          <a:prstGeom prst="rect">
            <a:avLst/>
          </a:prstGeom>
        </p:spPr>
      </p:pic>
    </p:spTree>
    <p:extLst>
      <p:ext uri="{BB962C8B-B14F-4D97-AF65-F5344CB8AC3E}">
        <p14:creationId xmlns:p14="http://schemas.microsoft.com/office/powerpoint/2010/main" val="29805223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Highlighted industry scenarios</a:t>
            </a:r>
          </a:p>
        </p:txBody>
      </p:sp>
      <p:sp>
        <p:nvSpPr>
          <p:cNvPr id="4" name="TextBox 3">
            <a:extLst>
              <a:ext uri="{FF2B5EF4-FFF2-40B4-BE49-F238E27FC236}">
                <a16:creationId xmlns:a16="http://schemas.microsoft.com/office/drawing/2014/main" id="{4F691859-1A6B-C954-7AE0-B7CF5914146E}"/>
              </a:ext>
            </a:extLst>
          </p:cNvPr>
          <p:cNvSpPr txBox="1"/>
          <p:nvPr/>
        </p:nvSpPr>
        <p:spPr>
          <a:xfrm>
            <a:off x="399703" y="1968866"/>
            <a:ext cx="7114279" cy="3323987"/>
          </a:xfrm>
          <a:prstGeom prst="rect">
            <a:avLst/>
          </a:prstGeom>
          <a:noFill/>
        </p:spPr>
        <p:txBody>
          <a:bodyPr wrap="square" lIns="0" tIns="0" rIns="0" bIns="0" rtlCol="0">
            <a:spAutoFit/>
          </a:bodyPr>
          <a:lstStyle/>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Cybersecurity</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Asset tracking and management</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Predictive maintenance</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Supply chain optimization</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Customer experience</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Energy management</a:t>
            </a:r>
          </a:p>
        </p:txBody>
      </p:sp>
      <p:pic>
        <p:nvPicPr>
          <p:cNvPr id="5" name="Picture 4" descr="Commercial dock with container cargo ship container storage and crane unloading ship">
            <a:extLst>
              <a:ext uri="{FF2B5EF4-FFF2-40B4-BE49-F238E27FC236}">
                <a16:creationId xmlns:a16="http://schemas.microsoft.com/office/drawing/2014/main" id="{F90916FC-1485-44DD-8E2D-1F5CE0990824}"/>
              </a:ext>
            </a:extLst>
          </p:cNvPr>
          <p:cNvPicPr>
            <a:picLocks noChangeAspect="1"/>
          </p:cNvPicPr>
          <p:nvPr/>
        </p:nvPicPr>
        <p:blipFill>
          <a:blip r:embed="rId3"/>
          <a:srcRect l="26543" r="26543"/>
          <a:stretch/>
        </p:blipFill>
        <p:spPr>
          <a:xfrm>
            <a:off x="7659756" y="1410175"/>
            <a:ext cx="3708468" cy="4441371"/>
          </a:xfrm>
          <a:prstGeom prst="rect">
            <a:avLst/>
          </a:prstGeom>
        </p:spPr>
      </p:pic>
    </p:spTree>
    <p:extLst>
      <p:ext uri="{BB962C8B-B14F-4D97-AF65-F5344CB8AC3E}">
        <p14:creationId xmlns:p14="http://schemas.microsoft.com/office/powerpoint/2010/main" val="33766711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D0FB4B-D60F-C835-8927-650289DF32B0}"/>
              </a:ext>
            </a:extLst>
          </p:cNvPr>
          <p:cNvSpPr>
            <a:spLocks noGrp="1"/>
          </p:cNvSpPr>
          <p:nvPr>
            <p:ph type="body" sz="quarter" idx="11"/>
          </p:nvPr>
        </p:nvSpPr>
        <p:spPr/>
        <p:txBody>
          <a:bodyPr/>
          <a:lstStyle/>
          <a:p>
            <a:r>
              <a:rPr lang="en-CH"/>
              <a:t>Paradigm shift in Data Consumption</a:t>
            </a:r>
          </a:p>
        </p:txBody>
      </p:sp>
      <p:pic>
        <p:nvPicPr>
          <p:cNvPr id="5" name="Content Placeholder 4" descr="Woman in a library">
            <a:extLst>
              <a:ext uri="{FF2B5EF4-FFF2-40B4-BE49-F238E27FC236}">
                <a16:creationId xmlns:a16="http://schemas.microsoft.com/office/drawing/2014/main" id="{E186C70C-A477-DA18-E37E-A05750587221}"/>
              </a:ext>
            </a:extLst>
          </p:cNvPr>
          <p:cNvPicPr>
            <a:picLocks noGrp="1" noChangeAspect="1"/>
          </p:cNvPicPr>
          <p:nvPr>
            <p:ph type="pic" sz="quarter" idx="12"/>
          </p:nvPr>
        </p:nvPicPr>
        <p:blipFill>
          <a:blip r:embed="rId3"/>
          <a:srcRect t="13132" b="13132"/>
          <a:stretch/>
        </p:blipFill>
        <p:spPr>
          <a:xfrm>
            <a:off x="753292" y="901321"/>
            <a:ext cx="10685415" cy="5258843"/>
          </a:xfrm>
        </p:spPr>
      </p:pic>
    </p:spTree>
    <p:extLst>
      <p:ext uri="{BB962C8B-B14F-4D97-AF65-F5344CB8AC3E}">
        <p14:creationId xmlns:p14="http://schemas.microsoft.com/office/powerpoint/2010/main" val="13019491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Highlighted industry scenarios</a:t>
            </a:r>
          </a:p>
        </p:txBody>
      </p:sp>
      <p:sp>
        <p:nvSpPr>
          <p:cNvPr id="4" name="TextBox 3">
            <a:extLst>
              <a:ext uri="{FF2B5EF4-FFF2-40B4-BE49-F238E27FC236}">
                <a16:creationId xmlns:a16="http://schemas.microsoft.com/office/drawing/2014/main" id="{4F691859-1A6B-C954-7AE0-B7CF5914146E}"/>
              </a:ext>
            </a:extLst>
          </p:cNvPr>
          <p:cNvSpPr txBox="1"/>
          <p:nvPr/>
        </p:nvSpPr>
        <p:spPr>
          <a:xfrm>
            <a:off x="293686" y="2245865"/>
            <a:ext cx="7114279" cy="2769989"/>
          </a:xfrm>
          <a:prstGeom prst="rect">
            <a:avLst/>
          </a:prstGeom>
          <a:noFill/>
        </p:spPr>
        <p:txBody>
          <a:bodyPr wrap="square" lIns="0" tIns="0" rIns="0" bIns="0" rtlCol="0">
            <a:spAutoFit/>
          </a:bodyPr>
          <a:lstStyle/>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Inventory management</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Quality control</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Environmental monitoring</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Fleet management</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Health and safety </a:t>
            </a:r>
          </a:p>
        </p:txBody>
      </p:sp>
      <p:pic>
        <p:nvPicPr>
          <p:cNvPr id="5" name="Picture 4" descr="Person using tablet in grocery store">
            <a:extLst>
              <a:ext uri="{FF2B5EF4-FFF2-40B4-BE49-F238E27FC236}">
                <a16:creationId xmlns:a16="http://schemas.microsoft.com/office/drawing/2014/main" id="{F90916FC-1485-44DD-8E2D-1F5CE0990824}"/>
              </a:ext>
            </a:extLst>
          </p:cNvPr>
          <p:cNvPicPr>
            <a:picLocks noChangeAspect="1"/>
          </p:cNvPicPr>
          <p:nvPr/>
        </p:nvPicPr>
        <p:blipFill>
          <a:blip r:embed="rId3"/>
          <a:srcRect l="22154" r="22154"/>
          <a:stretch/>
        </p:blipFill>
        <p:spPr>
          <a:xfrm>
            <a:off x="7659756" y="1410175"/>
            <a:ext cx="3708468" cy="4441371"/>
          </a:xfrm>
          <a:prstGeom prst="rect">
            <a:avLst/>
          </a:prstGeom>
        </p:spPr>
      </p:pic>
    </p:spTree>
    <p:extLst>
      <p:ext uri="{BB962C8B-B14F-4D97-AF65-F5344CB8AC3E}">
        <p14:creationId xmlns:p14="http://schemas.microsoft.com/office/powerpoint/2010/main" val="7861043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Real-time Analytics</a:t>
            </a:r>
          </a:p>
        </p:txBody>
      </p:sp>
      <p:pic>
        <p:nvPicPr>
          <p:cNvPr id="6" name="Picture 5" descr="A picture containing text, screenshot, diagram, font&#10;&#10;Description automatically generated">
            <a:extLst>
              <a:ext uri="{FF2B5EF4-FFF2-40B4-BE49-F238E27FC236}">
                <a16:creationId xmlns:a16="http://schemas.microsoft.com/office/drawing/2014/main" id="{CA59FEF9-0A50-DC62-86D6-F85F298793F2}"/>
              </a:ext>
            </a:extLst>
          </p:cNvPr>
          <p:cNvPicPr>
            <a:picLocks noChangeAspect="1"/>
          </p:cNvPicPr>
          <p:nvPr/>
        </p:nvPicPr>
        <p:blipFill>
          <a:blip r:embed="rId3"/>
          <a:stretch>
            <a:fillRect/>
          </a:stretch>
        </p:blipFill>
        <p:spPr>
          <a:xfrm>
            <a:off x="2554888" y="940904"/>
            <a:ext cx="7082219" cy="5182750"/>
          </a:xfrm>
          <a:prstGeom prst="rect">
            <a:avLst/>
          </a:prstGeom>
        </p:spPr>
      </p:pic>
    </p:spTree>
    <p:extLst>
      <p:ext uri="{BB962C8B-B14F-4D97-AF65-F5344CB8AC3E}">
        <p14:creationId xmlns:p14="http://schemas.microsoft.com/office/powerpoint/2010/main" val="612480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8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D0FB4B-D60F-C835-8927-650289DF32B0}"/>
              </a:ext>
            </a:extLst>
          </p:cNvPr>
          <p:cNvSpPr>
            <a:spLocks noGrp="1"/>
          </p:cNvSpPr>
          <p:nvPr>
            <p:ph type="body" sz="quarter" idx="11"/>
          </p:nvPr>
        </p:nvSpPr>
        <p:spPr/>
        <p:txBody>
          <a:bodyPr/>
          <a:lstStyle/>
          <a:p>
            <a:r>
              <a:rPr lang="en-CH"/>
              <a:t>Paradigm shift in Data Consumption</a:t>
            </a:r>
          </a:p>
        </p:txBody>
      </p:sp>
      <p:pic>
        <p:nvPicPr>
          <p:cNvPr id="5" name="Content Placeholder 4" descr="Person reading on sofa">
            <a:extLst>
              <a:ext uri="{FF2B5EF4-FFF2-40B4-BE49-F238E27FC236}">
                <a16:creationId xmlns:a16="http://schemas.microsoft.com/office/drawing/2014/main" id="{E186C70C-A477-DA18-E37E-A05750587221}"/>
              </a:ext>
            </a:extLst>
          </p:cNvPr>
          <p:cNvPicPr>
            <a:picLocks noGrp="1" noChangeAspect="1"/>
          </p:cNvPicPr>
          <p:nvPr>
            <p:ph type="pic" sz="quarter" idx="12"/>
          </p:nvPr>
        </p:nvPicPr>
        <p:blipFill rotWithShape="1">
          <a:blip r:embed="rId3"/>
          <a:srcRect t="5604" b="20574"/>
          <a:stretch/>
        </p:blipFill>
        <p:spPr>
          <a:xfrm>
            <a:off x="753292" y="901321"/>
            <a:ext cx="10685415" cy="5258843"/>
          </a:xfrm>
        </p:spPr>
      </p:pic>
    </p:spTree>
    <p:extLst>
      <p:ext uri="{BB962C8B-B14F-4D97-AF65-F5344CB8AC3E}">
        <p14:creationId xmlns:p14="http://schemas.microsoft.com/office/powerpoint/2010/main" val="41359740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D0FB4B-D60F-C835-8927-650289DF32B0}"/>
              </a:ext>
            </a:extLst>
          </p:cNvPr>
          <p:cNvSpPr>
            <a:spLocks noGrp="1"/>
          </p:cNvSpPr>
          <p:nvPr>
            <p:ph type="body" sz="quarter" idx="11"/>
          </p:nvPr>
        </p:nvSpPr>
        <p:spPr/>
        <p:txBody>
          <a:bodyPr/>
          <a:lstStyle/>
          <a:p>
            <a:r>
              <a:rPr lang="en-CH"/>
              <a:t>Paradigm shift in Data Consumption</a:t>
            </a:r>
          </a:p>
        </p:txBody>
      </p:sp>
      <p:pic>
        <p:nvPicPr>
          <p:cNvPr id="5" name="Content Placeholder 4" descr="Woman with long hair standing in train, holding metal pole, wearing headphones, holding and looking down at cellphone">
            <a:extLst>
              <a:ext uri="{FF2B5EF4-FFF2-40B4-BE49-F238E27FC236}">
                <a16:creationId xmlns:a16="http://schemas.microsoft.com/office/drawing/2014/main" id="{E186C70C-A477-DA18-E37E-A05750587221}"/>
              </a:ext>
            </a:extLst>
          </p:cNvPr>
          <p:cNvPicPr>
            <a:picLocks noGrp="1" noChangeAspect="1"/>
          </p:cNvPicPr>
          <p:nvPr>
            <p:ph type="pic" sz="quarter" idx="12"/>
          </p:nvPr>
        </p:nvPicPr>
        <p:blipFill>
          <a:blip r:embed="rId3"/>
          <a:srcRect t="13144" b="13144"/>
          <a:stretch/>
        </p:blipFill>
        <p:spPr>
          <a:xfrm>
            <a:off x="753292" y="901321"/>
            <a:ext cx="10685415" cy="5258843"/>
          </a:xfrm>
        </p:spPr>
      </p:pic>
    </p:spTree>
    <p:extLst>
      <p:ext uri="{BB962C8B-B14F-4D97-AF65-F5344CB8AC3E}">
        <p14:creationId xmlns:p14="http://schemas.microsoft.com/office/powerpoint/2010/main" val="15983934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D0FB4B-D60F-C835-8927-650289DF32B0}"/>
              </a:ext>
            </a:extLst>
          </p:cNvPr>
          <p:cNvSpPr>
            <a:spLocks noGrp="1"/>
          </p:cNvSpPr>
          <p:nvPr>
            <p:ph type="body" sz="quarter" idx="11"/>
          </p:nvPr>
        </p:nvSpPr>
        <p:spPr/>
        <p:txBody>
          <a:bodyPr/>
          <a:lstStyle/>
          <a:p>
            <a:r>
              <a:rPr lang="en-CH"/>
              <a:t>Paradigm shift in Data Consumption</a:t>
            </a:r>
          </a:p>
        </p:txBody>
      </p:sp>
      <p:pic>
        <p:nvPicPr>
          <p:cNvPr id="5" name="Content Placeholder 4" descr="Vintage yellow TV on top of a wood plank with blue background">
            <a:extLst>
              <a:ext uri="{FF2B5EF4-FFF2-40B4-BE49-F238E27FC236}">
                <a16:creationId xmlns:a16="http://schemas.microsoft.com/office/drawing/2014/main" id="{E186C70C-A477-DA18-E37E-A05750587221}"/>
              </a:ext>
            </a:extLst>
          </p:cNvPr>
          <p:cNvPicPr>
            <a:picLocks noGrp="1" noChangeAspect="1"/>
          </p:cNvPicPr>
          <p:nvPr>
            <p:ph type="pic" sz="quarter" idx="12"/>
          </p:nvPr>
        </p:nvPicPr>
        <p:blipFill>
          <a:blip r:embed="rId3"/>
          <a:srcRect t="13089" b="13089"/>
          <a:stretch/>
        </p:blipFill>
        <p:spPr>
          <a:xfrm>
            <a:off x="753292" y="901321"/>
            <a:ext cx="10685415" cy="5258843"/>
          </a:xfrm>
        </p:spPr>
      </p:pic>
    </p:spTree>
    <p:extLst>
      <p:ext uri="{BB962C8B-B14F-4D97-AF65-F5344CB8AC3E}">
        <p14:creationId xmlns:p14="http://schemas.microsoft.com/office/powerpoint/2010/main" val="33494178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D0FB4B-D60F-C835-8927-650289DF32B0}"/>
              </a:ext>
            </a:extLst>
          </p:cNvPr>
          <p:cNvSpPr>
            <a:spLocks noGrp="1"/>
          </p:cNvSpPr>
          <p:nvPr>
            <p:ph type="body" sz="quarter" idx="11"/>
          </p:nvPr>
        </p:nvSpPr>
        <p:spPr/>
        <p:txBody>
          <a:bodyPr/>
          <a:lstStyle/>
          <a:p>
            <a:r>
              <a:rPr lang="en-CH"/>
              <a:t>Paradigm shift in Data Consumption</a:t>
            </a:r>
          </a:p>
        </p:txBody>
      </p:sp>
      <p:pic>
        <p:nvPicPr>
          <p:cNvPr id="5" name="Content Placeholder 4" descr="Cloud shaped hard drive with cables">
            <a:extLst>
              <a:ext uri="{FF2B5EF4-FFF2-40B4-BE49-F238E27FC236}">
                <a16:creationId xmlns:a16="http://schemas.microsoft.com/office/drawing/2014/main" id="{E186C70C-A477-DA18-E37E-A05750587221}"/>
              </a:ext>
            </a:extLst>
          </p:cNvPr>
          <p:cNvPicPr>
            <a:picLocks noGrp="1" noChangeAspect="1"/>
          </p:cNvPicPr>
          <p:nvPr>
            <p:ph type="pic" sz="quarter" idx="12"/>
          </p:nvPr>
        </p:nvPicPr>
        <p:blipFill>
          <a:blip r:embed="rId3"/>
          <a:srcRect t="6924" b="6924"/>
          <a:stretch/>
        </p:blipFill>
        <p:spPr>
          <a:xfrm>
            <a:off x="753292" y="901321"/>
            <a:ext cx="10685415" cy="5258843"/>
          </a:xfrm>
        </p:spPr>
      </p:pic>
    </p:spTree>
    <p:extLst>
      <p:ext uri="{BB962C8B-B14F-4D97-AF65-F5344CB8AC3E}">
        <p14:creationId xmlns:p14="http://schemas.microsoft.com/office/powerpoint/2010/main" val="38672864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Paradigm shift in Data Consumption</a:t>
            </a:r>
          </a:p>
        </p:txBody>
      </p:sp>
      <p:sp>
        <p:nvSpPr>
          <p:cNvPr id="4" name="TextBox 3">
            <a:extLst>
              <a:ext uri="{FF2B5EF4-FFF2-40B4-BE49-F238E27FC236}">
                <a16:creationId xmlns:a16="http://schemas.microsoft.com/office/drawing/2014/main" id="{4F691859-1A6B-C954-7AE0-B7CF5914146E}"/>
              </a:ext>
            </a:extLst>
          </p:cNvPr>
          <p:cNvSpPr txBox="1"/>
          <p:nvPr/>
        </p:nvSpPr>
        <p:spPr>
          <a:xfrm>
            <a:off x="293686" y="1845756"/>
            <a:ext cx="7114279" cy="3724096"/>
          </a:xfrm>
          <a:prstGeom prst="rect">
            <a:avLst/>
          </a:prstGeom>
          <a:noFill/>
        </p:spPr>
        <p:txBody>
          <a:bodyPr wrap="square" lIns="0" tIns="0" rIns="0" bIns="0" rtlCol="0">
            <a:spAutoFit/>
          </a:bodyPr>
          <a:lstStyle/>
          <a:p>
            <a:pPr marL="571500" indent="-571500" algn="l">
              <a:spcAft>
                <a:spcPts val="1200"/>
              </a:spcAft>
              <a:buFont typeface="Arial" panose="020B0604020202020204" pitchFamily="34" charset="0"/>
              <a:buChar char="•"/>
            </a:pPr>
            <a:r>
              <a:rPr lang="en-CH" sz="3200">
                <a:solidFill>
                  <a:srgbClr val="000000"/>
                </a:solidFill>
              </a:rPr>
              <a:t>Big Data Platforms</a:t>
            </a:r>
          </a:p>
          <a:p>
            <a:pPr marL="571500" indent="-571500" algn="l">
              <a:spcAft>
                <a:spcPts val="1200"/>
              </a:spcAft>
              <a:buFont typeface="Arial" panose="020B0604020202020204" pitchFamily="34" charset="0"/>
              <a:buChar char="•"/>
            </a:pPr>
            <a:r>
              <a:rPr lang="en-CH" sz="3200">
                <a:solidFill>
                  <a:srgbClr val="000000"/>
                </a:solidFill>
              </a:rPr>
              <a:t>Terabytes of data</a:t>
            </a:r>
          </a:p>
          <a:p>
            <a:pPr marL="571500" indent="-571500" algn="l">
              <a:spcAft>
                <a:spcPts val="1200"/>
              </a:spcAft>
              <a:buFont typeface="Arial" panose="020B0604020202020204" pitchFamily="34" charset="0"/>
              <a:buChar char="•"/>
            </a:pPr>
            <a:r>
              <a:rPr lang="en-CH" sz="3200">
                <a:solidFill>
                  <a:srgbClr val="000000"/>
                </a:solidFill>
              </a:rPr>
              <a:t>Low latency</a:t>
            </a:r>
          </a:p>
          <a:p>
            <a:pPr marL="571500" indent="-571500" algn="l">
              <a:spcAft>
                <a:spcPts val="1200"/>
              </a:spcAft>
              <a:buFont typeface="Arial" panose="020B0604020202020204" pitchFamily="34" charset="0"/>
              <a:buChar char="•"/>
            </a:pPr>
            <a:r>
              <a:rPr lang="en-CH" sz="3200">
                <a:solidFill>
                  <a:srgbClr val="000000"/>
                </a:solidFill>
              </a:rPr>
              <a:t>High freshness</a:t>
            </a:r>
          </a:p>
          <a:p>
            <a:pPr marL="571500" indent="-571500" algn="l">
              <a:spcAft>
                <a:spcPts val="1200"/>
              </a:spcAft>
              <a:buFont typeface="Arial" panose="020B0604020202020204" pitchFamily="34" charset="0"/>
              <a:buChar char="•"/>
            </a:pPr>
            <a:r>
              <a:rPr lang="en-CH" sz="3200">
                <a:solidFill>
                  <a:srgbClr val="000000"/>
                </a:solidFill>
              </a:rPr>
              <a:t>Streaming technologies</a:t>
            </a:r>
          </a:p>
          <a:p>
            <a:pPr marL="571500" indent="-571500" algn="l">
              <a:spcAft>
                <a:spcPts val="1200"/>
              </a:spcAft>
              <a:buFont typeface="Arial" panose="020B0604020202020204" pitchFamily="34" charset="0"/>
              <a:buChar char="•"/>
            </a:pPr>
            <a:r>
              <a:rPr lang="en-CH" sz="3200">
                <a:solidFill>
                  <a:srgbClr val="000000"/>
                </a:solidFill>
              </a:rPr>
              <a:t>Index everything by default</a:t>
            </a:r>
          </a:p>
        </p:txBody>
      </p:sp>
      <p:pic>
        <p:nvPicPr>
          <p:cNvPr id="5" name="Picture 4" descr="Illuminated server room panel">
            <a:extLst>
              <a:ext uri="{FF2B5EF4-FFF2-40B4-BE49-F238E27FC236}">
                <a16:creationId xmlns:a16="http://schemas.microsoft.com/office/drawing/2014/main" id="{F90916FC-1485-44DD-8E2D-1F5CE0990824}"/>
              </a:ext>
            </a:extLst>
          </p:cNvPr>
          <p:cNvPicPr>
            <a:picLocks noChangeAspect="1"/>
          </p:cNvPicPr>
          <p:nvPr/>
        </p:nvPicPr>
        <p:blipFill rotWithShape="1">
          <a:blip r:embed="rId3"/>
          <a:srcRect l="-597" t="-298" r="44945" b="298"/>
          <a:stretch/>
        </p:blipFill>
        <p:spPr>
          <a:xfrm>
            <a:off x="7659756" y="1410175"/>
            <a:ext cx="3708468" cy="4441371"/>
          </a:xfrm>
          <a:prstGeom prst="rect">
            <a:avLst/>
          </a:prstGeom>
        </p:spPr>
      </p:pic>
    </p:spTree>
    <p:extLst>
      <p:ext uri="{BB962C8B-B14F-4D97-AF65-F5344CB8AC3E}">
        <p14:creationId xmlns:p14="http://schemas.microsoft.com/office/powerpoint/2010/main" val="24768135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D16AB0-6A7C-2FB3-C072-C5CCC6E8184B}"/>
              </a:ext>
            </a:extLst>
          </p:cNvPr>
          <p:cNvSpPr txBox="1">
            <a:spLocks/>
          </p:cNvSpPr>
          <p:nvPr/>
        </p:nvSpPr>
        <p:spPr>
          <a:xfrm>
            <a:off x="1233521" y="862267"/>
            <a:ext cx="8141578" cy="5133466"/>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H" sz="6600">
                <a:cs typeface="Segoe UI"/>
              </a:rPr>
              <a:t>Enterprises are still behind in handling </a:t>
            </a:r>
            <a:r>
              <a:rPr lang="en-GB" sz="6600">
                <a:cs typeface="Segoe UI"/>
              </a:rPr>
              <a:t>real-time</a:t>
            </a:r>
            <a:r>
              <a:rPr lang="en-CH" sz="6600">
                <a:cs typeface="Segoe UI"/>
              </a:rPr>
              <a:t> data consumption</a:t>
            </a:r>
            <a:endParaRPr lang="en-US" sz="6600">
              <a:cs typeface="Segoe UI"/>
            </a:endParaRPr>
          </a:p>
        </p:txBody>
      </p:sp>
    </p:spTree>
    <p:extLst>
      <p:ext uri="{BB962C8B-B14F-4D97-AF65-F5344CB8AC3E}">
        <p14:creationId xmlns:p14="http://schemas.microsoft.com/office/powerpoint/2010/main" val="2686655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Time for a Digital Transformation</a:t>
            </a:r>
          </a:p>
        </p:txBody>
      </p:sp>
      <p:sp>
        <p:nvSpPr>
          <p:cNvPr id="4" name="TextBox 3">
            <a:extLst>
              <a:ext uri="{FF2B5EF4-FFF2-40B4-BE49-F238E27FC236}">
                <a16:creationId xmlns:a16="http://schemas.microsoft.com/office/drawing/2014/main" id="{4F691859-1A6B-C954-7AE0-B7CF5914146E}"/>
              </a:ext>
            </a:extLst>
          </p:cNvPr>
          <p:cNvSpPr txBox="1"/>
          <p:nvPr/>
        </p:nvSpPr>
        <p:spPr>
          <a:xfrm>
            <a:off x="293686" y="2044005"/>
            <a:ext cx="7114279" cy="2769989"/>
          </a:xfrm>
          <a:prstGeom prst="rect">
            <a:avLst/>
          </a:prstGeom>
          <a:noFill/>
        </p:spPr>
        <p:txBody>
          <a:bodyPr wrap="square" lIns="0" tIns="0" rIns="0" bIns="0" rtlCol="0">
            <a:spAutoFit/>
          </a:bodyPr>
          <a:lstStyle/>
          <a:p>
            <a:pPr algn="l" rtl="0" fontAlgn="base">
              <a:spcBef>
                <a:spcPts val="0"/>
              </a:spcBef>
              <a:spcAft>
                <a:spcPts val="0"/>
              </a:spcAft>
            </a:pPr>
            <a:r>
              <a:rPr lang="en-US" sz="3600" b="0" i="0" u="none" strike="noStrike" kern="1200">
                <a:solidFill>
                  <a:srgbClr val="000000"/>
                </a:solidFill>
                <a:effectLst/>
                <a:latin typeface="Segoe UI"/>
                <a:ea typeface="+mn-ea"/>
                <a:cs typeface="+mn-cs"/>
              </a:rPr>
              <a:t>As enterprises rely more on digital technologies for operations and customer interactions, monitoring and analyzing IT systems in real-time have become essential. </a:t>
            </a:r>
          </a:p>
        </p:txBody>
      </p:sp>
      <p:pic>
        <p:nvPicPr>
          <p:cNvPr id="5" name="Picture 4" descr="Graph">
            <a:extLst>
              <a:ext uri="{FF2B5EF4-FFF2-40B4-BE49-F238E27FC236}">
                <a16:creationId xmlns:a16="http://schemas.microsoft.com/office/drawing/2014/main" id="{F90916FC-1485-44DD-8E2D-1F5CE0990824}"/>
              </a:ext>
            </a:extLst>
          </p:cNvPr>
          <p:cNvPicPr>
            <a:picLocks noChangeAspect="1"/>
          </p:cNvPicPr>
          <p:nvPr/>
        </p:nvPicPr>
        <p:blipFill>
          <a:blip r:embed="rId3"/>
          <a:srcRect l="23907" r="23907"/>
          <a:stretch/>
        </p:blipFill>
        <p:spPr>
          <a:xfrm>
            <a:off x="7659756" y="1410175"/>
            <a:ext cx="3708468" cy="4441371"/>
          </a:xfrm>
          <a:prstGeom prst="rect">
            <a:avLst/>
          </a:prstGeom>
        </p:spPr>
      </p:pic>
    </p:spTree>
    <p:extLst>
      <p:ext uri="{BB962C8B-B14F-4D97-AF65-F5344CB8AC3E}">
        <p14:creationId xmlns:p14="http://schemas.microsoft.com/office/powerpoint/2010/main" val="118902733"/>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1_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3.xml><?xml version="1.0" encoding="utf-8"?>
<a:theme xmlns:a="http://schemas.openxmlformats.org/drawingml/2006/main" name="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2236</Words>
  <Application>Microsoft Office PowerPoint</Application>
  <PresentationFormat>Widescreen</PresentationFormat>
  <Paragraphs>248</Paragraphs>
  <Slides>22</Slides>
  <Notes>22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Menlo</vt:lpstr>
      <vt:lpstr>Segoe UI</vt:lpstr>
      <vt:lpstr>Segoe UI Light</vt:lpstr>
      <vt:lpstr>Segoe UI Semibold</vt:lpstr>
      <vt:lpstr>Segoe UI Semilight</vt:lpstr>
      <vt:lpstr>Wingdings</vt:lpstr>
      <vt:lpstr>PowerPlatform_Toolkit_Blue</vt:lpstr>
      <vt:lpstr>1_PowerBI Template July 2021 - Ligth</vt:lpstr>
      <vt:lpstr>PowerBI Template July 2021 - Ligth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2023-08-24T13:00:56Z</dcterms:created>
  <dcterms:modified xsi:type="dcterms:W3CDTF">2023-09-13T19:28:49Z</dcterms:modified>
</cp:coreProperties>
</file>